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4"/>
  </p:notesMasterIdLst>
  <p:sldIdLst>
    <p:sldId id="256" r:id="rId2"/>
    <p:sldId id="257" r:id="rId3"/>
    <p:sldId id="258" r:id="rId4"/>
    <p:sldId id="259" r:id="rId5"/>
    <p:sldId id="260" r:id="rId6"/>
    <p:sldId id="262" r:id="rId7"/>
    <p:sldId id="263" r:id="rId8"/>
    <p:sldId id="264" r:id="rId9"/>
    <p:sldId id="265" r:id="rId10"/>
    <p:sldId id="266" r:id="rId11"/>
    <p:sldId id="268" r:id="rId12"/>
    <p:sldId id="267" r:id="rId13"/>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8BED"/>
    <a:srgbClr val="D281EB"/>
    <a:srgbClr val="A033D1"/>
    <a:srgbClr val="CC99FF"/>
    <a:srgbClr val="B128DC"/>
    <a:srgbClr val="9900CC"/>
    <a:srgbClr val="099FAF"/>
    <a:srgbClr val="6600CC"/>
    <a:srgbClr val="FFFFCC"/>
    <a:srgbClr val="FFFF99"/>
  </p:clrMru>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7810" autoAdjust="0"/>
    <p:restoredTop sz="94638" autoAdjust="0"/>
  </p:normalViewPr>
  <p:slideViewPr>
    <p:cSldViewPr>
      <p:cViewPr varScale="1">
        <p:scale>
          <a:sx n="65" d="100"/>
          <a:sy n="65" d="100"/>
        </p:scale>
        <p:origin x="-2172" y="-96"/>
      </p:cViewPr>
      <p:guideLst>
        <p:guide orient="horz" pos="2880"/>
        <p:guide pos="2160"/>
      </p:guideLst>
    </p:cSldViewPr>
  </p:slideViewPr>
  <p:outlineViewPr>
    <p:cViewPr>
      <p:scale>
        <a:sx n="33" d="100"/>
        <a:sy n="33" d="100"/>
      </p:scale>
      <p:origin x="0" y="3684"/>
    </p:cViewPr>
  </p:outlineViewPr>
  <p:notesTextViewPr>
    <p:cViewPr>
      <p:scale>
        <a:sx n="100" d="100"/>
        <a:sy n="100" d="100"/>
      </p:scale>
      <p:origin x="0" y="0"/>
    </p:cViewPr>
  </p:notesTextViewPr>
  <p:sorterViewPr>
    <p:cViewPr>
      <p:scale>
        <a:sx n="20" d="100"/>
        <a:sy n="2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4.xml.rels><?xml version="1.0" encoding="UTF-8" standalone="yes"?>
<Relationships xmlns="http://schemas.openxmlformats.org/package/2006/relationships"><Relationship Id="rId1" Type="http://schemas.openxmlformats.org/officeDocument/2006/relationships/oleObject" Target="file:///\\Gcoserver\users\Annual%20Reports\Client%20Ethnicit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hPercent val="94"/>
      <c:depthPercent val="500"/>
      <c:rAngAx val="1"/>
    </c:view3D>
    <c:plotArea>
      <c:layout>
        <c:manualLayout>
          <c:layoutTarget val="inner"/>
          <c:xMode val="edge"/>
          <c:yMode val="edge"/>
          <c:x val="0.14034766057135623"/>
          <c:y val="3.9099356532046402E-2"/>
          <c:w val="0.85138787661873794"/>
          <c:h val="0.67190542714420565"/>
        </c:manualLayout>
      </c:layout>
      <c:bar3DChart>
        <c:barDir val="col"/>
        <c:grouping val="clustered"/>
        <c:gapWidth val="75"/>
        <c:shape val="cylinder"/>
        <c:axId val="86245376"/>
        <c:axId val="86246912"/>
        <c:axId val="0"/>
      </c:bar3DChart>
      <c:catAx>
        <c:axId val="86245376"/>
        <c:scaling>
          <c:orientation val="minMax"/>
        </c:scaling>
        <c:delete val="1"/>
        <c:axPos val="b"/>
        <c:numFmt formatCode="General" sourceLinked="1"/>
        <c:majorTickMark val="none"/>
        <c:tickLblPos val="none"/>
        <c:crossAx val="86246912"/>
        <c:crosses val="autoZero"/>
        <c:lblAlgn val="ctr"/>
        <c:lblOffset val="100"/>
        <c:tickLblSkip val="1"/>
        <c:tickMarkSkip val="1"/>
      </c:catAx>
      <c:valAx>
        <c:axId val="86246912"/>
        <c:scaling>
          <c:orientation val="minMax"/>
        </c:scaling>
        <c:axPos val="l"/>
        <c:numFmt formatCode="General" sourceLinked="1"/>
        <c:majorTickMark val="none"/>
        <c:tickLblPos val="nextTo"/>
        <c:spPr>
          <a:ln w="9525">
            <a:noFill/>
          </a:ln>
        </c:spPr>
        <c:txPr>
          <a:bodyPr rot="0" vert="horz"/>
          <a:lstStyle/>
          <a:p>
            <a:pPr>
              <a:defRPr sz="1400"/>
            </a:pPr>
            <a:endParaRPr lang="en-US"/>
          </a:p>
        </c:txPr>
        <c:crossAx val="86245376"/>
        <c:crosses val="autoZero"/>
        <c:crossBetween val="between"/>
      </c:valAx>
      <c:spPr>
        <a:noFill/>
        <a:ln w="25400">
          <a:noFill/>
        </a:ln>
      </c:spPr>
    </c:plotArea>
    <c:legend>
      <c:legendPos val="b"/>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6"/>
  <c:chart>
    <c:title>
      <c:tx>
        <c:rich>
          <a:bodyPr/>
          <a:lstStyle/>
          <a:p>
            <a:pPr>
              <a:defRPr/>
            </a:pPr>
            <a:r>
              <a:rPr lang="en-US" dirty="0"/>
              <a:t>Client Distribution Chart</a:t>
            </a:r>
          </a:p>
        </c:rich>
      </c:tx>
      <c:layout>
        <c:manualLayout>
          <c:xMode val="edge"/>
          <c:yMode val="edge"/>
          <c:x val="0.27770997375328088"/>
          <c:y val="3.2258064516129399E-2"/>
        </c:manualLayout>
      </c:layout>
    </c:title>
    <c:view3D>
      <c:hPercent val="94"/>
      <c:depthPercent val="500"/>
      <c:rAngAx val="1"/>
    </c:view3D>
    <c:plotArea>
      <c:layout>
        <c:manualLayout>
          <c:layoutTarget val="inner"/>
          <c:xMode val="edge"/>
          <c:yMode val="edge"/>
          <c:x val="0.23022369362920542"/>
          <c:y val="0.13416666666666666"/>
          <c:w val="0.57133419014771858"/>
          <c:h val="0.73527791888917826"/>
        </c:manualLayout>
      </c:layout>
      <c:bar3DChart>
        <c:barDir val="col"/>
        <c:grouping val="clustered"/>
        <c:ser>
          <c:idx val="0"/>
          <c:order val="0"/>
          <c:tx>
            <c:strRef>
              <c:f>Sheet1!$A$11</c:f>
              <c:strCache>
                <c:ptCount val="1"/>
                <c:pt idx="0">
                  <c:v>Total Heads of HH</c:v>
                </c:pt>
              </c:strCache>
            </c:strRef>
          </c:tx>
          <c:cat>
            <c:strRef>
              <c:f>Sheet1!$B$10:$C$10</c:f>
              <c:strCache>
                <c:ptCount val="2"/>
                <c:pt idx="1">
                  <c:v>2014 - 2015   (Base:  26,882)</c:v>
                </c:pt>
              </c:strCache>
            </c:strRef>
          </c:cat>
          <c:val>
            <c:numRef>
              <c:f>Sheet1!$B$11:$C$11</c:f>
              <c:numCache>
                <c:formatCode>#,##0</c:formatCode>
                <c:ptCount val="2"/>
                <c:pt idx="1">
                  <c:v>9700</c:v>
                </c:pt>
              </c:numCache>
            </c:numRef>
          </c:val>
        </c:ser>
        <c:ser>
          <c:idx val="1"/>
          <c:order val="1"/>
          <c:tx>
            <c:strRef>
              <c:f>Sheet1!$A$12</c:f>
              <c:strCache>
                <c:ptCount val="1"/>
                <c:pt idx="0">
                  <c:v>Additional Adults</c:v>
                </c:pt>
              </c:strCache>
            </c:strRef>
          </c:tx>
          <c:cat>
            <c:strRef>
              <c:f>Sheet1!$B$10:$C$10</c:f>
              <c:strCache>
                <c:ptCount val="2"/>
                <c:pt idx="1">
                  <c:v>2014 - 2015   (Base:  26,882)</c:v>
                </c:pt>
              </c:strCache>
            </c:strRef>
          </c:cat>
          <c:val>
            <c:numRef>
              <c:f>Sheet1!$B$12:$C$12</c:f>
              <c:numCache>
                <c:formatCode>#,##0</c:formatCode>
                <c:ptCount val="2"/>
                <c:pt idx="1">
                  <c:v>8555</c:v>
                </c:pt>
              </c:numCache>
            </c:numRef>
          </c:val>
        </c:ser>
        <c:ser>
          <c:idx val="2"/>
          <c:order val="2"/>
          <c:tx>
            <c:strRef>
              <c:f>Sheet1!$A$13</c:f>
              <c:strCache>
                <c:ptCount val="1"/>
                <c:pt idx="0">
                  <c:v>Children in Home</c:v>
                </c:pt>
              </c:strCache>
            </c:strRef>
          </c:tx>
          <c:cat>
            <c:strRef>
              <c:f>Sheet1!$B$10:$C$10</c:f>
              <c:strCache>
                <c:ptCount val="2"/>
                <c:pt idx="1">
                  <c:v>2014 - 2015   (Base:  26,882)</c:v>
                </c:pt>
              </c:strCache>
            </c:strRef>
          </c:cat>
          <c:val>
            <c:numRef>
              <c:f>Sheet1!$B$13:$C$13</c:f>
              <c:numCache>
                <c:formatCode>#,##0</c:formatCode>
                <c:ptCount val="2"/>
                <c:pt idx="1">
                  <c:v>8627</c:v>
                </c:pt>
              </c:numCache>
            </c:numRef>
          </c:val>
        </c:ser>
        <c:ser>
          <c:idx val="3"/>
          <c:order val="3"/>
          <c:tx>
            <c:strRef>
              <c:f>Sheet1!$A$14</c:f>
              <c:strCache>
                <c:ptCount val="1"/>
                <c:pt idx="0">
                  <c:v>Total Individuals Served</c:v>
                </c:pt>
              </c:strCache>
            </c:strRef>
          </c:tx>
          <c:cat>
            <c:strRef>
              <c:f>Sheet1!$B$10:$C$10</c:f>
              <c:strCache>
                <c:ptCount val="2"/>
                <c:pt idx="1">
                  <c:v>2014 - 2015   (Base:  26,882)</c:v>
                </c:pt>
              </c:strCache>
            </c:strRef>
          </c:cat>
          <c:val>
            <c:numRef>
              <c:f>Sheet1!$B$14:$C$14</c:f>
              <c:numCache>
                <c:formatCode>#,##0</c:formatCode>
                <c:ptCount val="2"/>
                <c:pt idx="1">
                  <c:v>26882</c:v>
                </c:pt>
              </c:numCache>
            </c:numRef>
          </c:val>
        </c:ser>
        <c:shape val="cylinder"/>
        <c:axId val="86277504"/>
        <c:axId val="90973312"/>
        <c:axId val="0"/>
      </c:bar3DChart>
      <c:catAx>
        <c:axId val="86277504"/>
        <c:scaling>
          <c:orientation val="minMax"/>
        </c:scaling>
        <c:axPos val="b"/>
        <c:numFmt formatCode="General" sourceLinked="1"/>
        <c:majorTickMark val="none"/>
        <c:tickLblPos val="low"/>
        <c:txPr>
          <a:bodyPr rot="0" vert="horz"/>
          <a:lstStyle/>
          <a:p>
            <a:pPr>
              <a:defRPr/>
            </a:pPr>
            <a:endParaRPr lang="en-US"/>
          </a:p>
        </c:txPr>
        <c:crossAx val="90973312"/>
        <c:crosses val="autoZero"/>
        <c:lblAlgn val="ctr"/>
        <c:lblOffset val="100"/>
        <c:tickLblSkip val="1"/>
        <c:tickMarkSkip val="1"/>
      </c:catAx>
      <c:valAx>
        <c:axId val="90973312"/>
        <c:scaling>
          <c:orientation val="minMax"/>
        </c:scaling>
        <c:axPos val="l"/>
        <c:majorGridlines/>
        <c:numFmt formatCode="General" sourceLinked="1"/>
        <c:majorTickMark val="none"/>
        <c:tickLblPos val="nextTo"/>
        <c:txPr>
          <a:bodyPr rot="0" vert="horz"/>
          <a:lstStyle/>
          <a:p>
            <a:pPr>
              <a:defRPr/>
            </a:pPr>
            <a:endParaRPr lang="en-US"/>
          </a:p>
        </c:txPr>
        <c:crossAx val="86277504"/>
        <c:crosses val="autoZero"/>
        <c:crossBetween val="between"/>
      </c:valAx>
    </c:plotArea>
    <c:legend>
      <c:legendPos val="r"/>
      <c:layout>
        <c:manualLayout>
          <c:xMode val="edge"/>
          <c:yMode val="edge"/>
          <c:x val="0.74618126047497613"/>
          <c:y val="0.29683478226932025"/>
          <c:w val="0.25196692280935057"/>
          <c:h val="0.38969621130072785"/>
        </c:manualLayout>
      </c:layout>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latin typeface="David" pitchFamily="34" charset="-79"/>
                <a:cs typeface="David" pitchFamily="34" charset="-79"/>
              </a:defRPr>
            </a:pPr>
            <a:r>
              <a:rPr lang="en-US" sz="1400" b="0" dirty="0" smtClean="0">
                <a:solidFill>
                  <a:schemeClr val="tx1"/>
                </a:solidFill>
                <a:latin typeface="David" pitchFamily="34" charset="-79"/>
                <a:cs typeface="David" pitchFamily="34" charset="-79"/>
              </a:rPr>
              <a:t>Client Ethnicity</a:t>
            </a:r>
          </a:p>
          <a:p>
            <a:pPr>
              <a:defRPr>
                <a:latin typeface="David" pitchFamily="34" charset="-79"/>
                <a:cs typeface="David" pitchFamily="34" charset="-79"/>
              </a:defRPr>
            </a:pPr>
            <a:r>
              <a:rPr lang="en-US" sz="1400" b="0" dirty="0" smtClean="0">
                <a:solidFill>
                  <a:schemeClr val="tx1"/>
                </a:solidFill>
                <a:latin typeface="David" pitchFamily="34" charset="-79"/>
                <a:cs typeface="David" pitchFamily="34" charset="-79"/>
              </a:rPr>
              <a:t>2013-2014</a:t>
            </a:r>
            <a:endParaRPr lang="en-US" sz="1400" b="0" dirty="0">
              <a:solidFill>
                <a:schemeClr val="tx1"/>
              </a:solidFill>
              <a:latin typeface="David" pitchFamily="34" charset="-79"/>
              <a:cs typeface="David" pitchFamily="34" charset="-79"/>
            </a:endParaRPr>
          </a:p>
        </c:rich>
      </c:tx>
      <c:layout>
        <c:manualLayout>
          <c:xMode val="edge"/>
          <c:yMode val="edge"/>
          <c:x val="0.44912831318620483"/>
          <c:y val="4.3064304461942322E-2"/>
        </c:manualLayout>
      </c:layout>
    </c:title>
    <c:plotArea>
      <c:layout>
        <c:manualLayout>
          <c:layoutTarget val="inner"/>
          <c:xMode val="edge"/>
          <c:yMode val="edge"/>
          <c:x val="0.1253508858267717"/>
          <c:y val="2.9766632431815591E-2"/>
          <c:w val="0.64916092519685042"/>
          <c:h val="0.96298699075659022"/>
        </c:manualLayout>
      </c:layout>
      <c:ofPieChart>
        <c:ofPieType val="pie"/>
        <c:varyColors val="1"/>
        <c:ser>
          <c:idx val="0"/>
          <c:order val="0"/>
          <c:tx>
            <c:strRef>
              <c:f>Sheet1!$B$1</c:f>
              <c:strCache>
                <c:ptCount val="1"/>
                <c:pt idx="0">
                  <c:v>Ethnicity</c:v>
                </c:pt>
              </c:strCache>
            </c:strRef>
          </c:tx>
          <c:dLbls>
            <c:dLbl>
              <c:idx val="0"/>
              <c:layout>
                <c:manualLayout>
                  <c:x val="-1.2572199584212931E-2"/>
                  <c:y val="-0.12459850721784775"/>
                </c:manualLayout>
              </c:layout>
              <c:dLblPos val="bestFit"/>
              <c:showPercent val="1"/>
            </c:dLbl>
            <c:dLbl>
              <c:idx val="1"/>
              <c:layout>
                <c:manualLayout>
                  <c:x val="4.1930563588349776E-2"/>
                  <c:y val="7.2085793963254624E-2"/>
                </c:manualLayout>
              </c:layout>
              <c:dLblPos val="bestFit"/>
              <c:showPercent val="1"/>
            </c:dLbl>
            <c:dLbl>
              <c:idx val="2"/>
              <c:layout>
                <c:manualLayout>
                  <c:x val="-2.93255611641399E-2"/>
                  <c:y val="0.13952427821522309"/>
                </c:manualLayout>
              </c:layout>
              <c:dLblPos val="bestFit"/>
              <c:showPercent val="1"/>
            </c:dLbl>
            <c:dLbl>
              <c:idx val="3"/>
              <c:layout>
                <c:manualLayout>
                  <c:x val="-5.1632736914289434E-2"/>
                  <c:y val="9.0914534120734927E-2"/>
                </c:manualLayout>
              </c:layout>
              <c:dLblPos val="bestFit"/>
              <c:showPercent val="1"/>
            </c:dLbl>
            <c:dLbl>
              <c:idx val="4"/>
              <c:layout>
                <c:manualLayout>
                  <c:x val="-5.5169932045672415E-2"/>
                  <c:y val="3.1693733595800716E-2"/>
                </c:manualLayout>
              </c:layout>
              <c:dLblPos val="bestFit"/>
              <c:showPercent val="1"/>
            </c:dLbl>
            <c:txPr>
              <a:bodyPr/>
              <a:lstStyle/>
              <a:p>
                <a:pPr>
                  <a:defRPr sz="1200"/>
                </a:pPr>
                <a:endParaRPr lang="en-US"/>
              </a:p>
            </c:txPr>
            <c:dLblPos val="bestFit"/>
            <c:showPercent val="1"/>
          </c:dLbls>
          <c:cat>
            <c:strRef>
              <c:f>Sheet1!$A$2:$A$9</c:f>
              <c:strCache>
                <c:ptCount val="8"/>
                <c:pt idx="0">
                  <c:v>African American</c:v>
                </c:pt>
                <c:pt idx="1">
                  <c:v>Caucasian</c:v>
                </c:pt>
                <c:pt idx="2">
                  <c:v>Hispanic</c:v>
                </c:pt>
                <c:pt idx="3">
                  <c:v>Haitian</c:v>
                </c:pt>
                <c:pt idx="4">
                  <c:v>Other</c:v>
                </c:pt>
                <c:pt idx="5">
                  <c:v>Other Asian</c:v>
                </c:pt>
                <c:pt idx="6">
                  <c:v>Asian Indian</c:v>
                </c:pt>
                <c:pt idx="7">
                  <c:v>American Indian</c:v>
                </c:pt>
              </c:strCache>
            </c:strRef>
          </c:cat>
          <c:val>
            <c:numRef>
              <c:f>Sheet1!$B$2:$B$9</c:f>
              <c:numCache>
                <c:formatCode>General</c:formatCode>
                <c:ptCount val="8"/>
                <c:pt idx="0">
                  <c:v>48</c:v>
                </c:pt>
                <c:pt idx="1">
                  <c:v>27</c:v>
                </c:pt>
                <c:pt idx="2">
                  <c:v>13</c:v>
                </c:pt>
                <c:pt idx="3">
                  <c:v>9</c:v>
                </c:pt>
                <c:pt idx="4">
                  <c:v>3</c:v>
                </c:pt>
                <c:pt idx="5">
                  <c:v>1</c:v>
                </c:pt>
                <c:pt idx="6">
                  <c:v>1</c:v>
                </c:pt>
                <c:pt idx="7">
                  <c:v>1</c:v>
                </c:pt>
              </c:numCache>
            </c:numRef>
          </c:val>
        </c:ser>
        <c:dLbls>
          <c:showPercent val="1"/>
        </c:dLbls>
        <c:gapWidth val="100"/>
        <c:secondPieSize val="75"/>
        <c:serLines/>
      </c:ofPieChart>
    </c:plotArea>
    <c:legend>
      <c:legendPos val="r"/>
      <c:layout>
        <c:manualLayout>
          <c:xMode val="edge"/>
          <c:yMode val="edge"/>
          <c:x val="0.76277312992125956"/>
          <c:y val="0.28558142188748242"/>
          <c:w val="0.18511876640419977"/>
          <c:h val="0.48307400433641512"/>
        </c:manualLayout>
      </c:layout>
      <c:txPr>
        <a:bodyPr/>
        <a:lstStyle/>
        <a:p>
          <a:pPr>
            <a:defRPr sz="1200">
              <a:latin typeface="David" pitchFamily="34" charset="-79"/>
              <a:cs typeface="David" pitchFamily="34" charset="-79"/>
            </a:defRPr>
          </a:pPr>
          <a:endParaRPr lang="en-US"/>
        </a:p>
      </c:txPr>
    </c:legend>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a:t>Client Ethnicity</a:t>
            </a:r>
          </a:p>
          <a:p>
            <a:pPr>
              <a:defRPr/>
            </a:pPr>
            <a:r>
              <a:rPr lang="en-US"/>
              <a:t>2014-2015</a:t>
            </a:r>
          </a:p>
        </c:rich>
      </c:tx>
      <c:layout>
        <c:manualLayout>
          <c:xMode val="edge"/>
          <c:yMode val="edge"/>
          <c:x val="0.40700000000000008"/>
          <c:y val="2.777777777777795E-2"/>
        </c:manualLayout>
      </c:layout>
    </c:title>
    <c:plotArea>
      <c:layout>
        <c:manualLayout>
          <c:layoutTarget val="inner"/>
          <c:xMode val="edge"/>
          <c:yMode val="edge"/>
          <c:x val="2.4096385542168676E-2"/>
          <c:y val="0.25065069991251132"/>
          <c:w val="0.85895721094073763"/>
          <c:h val="0.58643008165645782"/>
        </c:manualLayout>
      </c:layout>
      <c:ofPieChart>
        <c:ofPieType val="pie"/>
        <c:varyColors val="1"/>
        <c:ser>
          <c:idx val="0"/>
          <c:order val="0"/>
          <c:dLbls>
            <c:dLbl>
              <c:idx val="2"/>
              <c:layout>
                <c:manualLayout>
                  <c:x val="-4.9751243781094526E-3"/>
                  <c:y val="4.1666666666666664E-2"/>
                </c:manualLayout>
              </c:layout>
              <c:dLblPos val="inEnd"/>
              <c:showCatName val="1"/>
              <c:showPercent val="1"/>
            </c:dLbl>
            <c:dLbl>
              <c:idx val="3"/>
              <c:layout>
                <c:manualLayout>
                  <c:x val="7.4626865671641824E-3"/>
                  <c:y val="-9.2592592592593038E-3"/>
                </c:manualLayout>
              </c:layout>
              <c:dLblPos val="inEnd"/>
              <c:showCatName val="1"/>
              <c:showPercent val="1"/>
            </c:dLbl>
            <c:dLbl>
              <c:idx val="6"/>
              <c:delete val="1"/>
            </c:dLbl>
            <c:dLblPos val="inEnd"/>
            <c:showCatName val="1"/>
            <c:showPercent val="1"/>
            <c:showLeaderLines val="1"/>
          </c:dLbls>
          <c:cat>
            <c:strRef>
              <c:f>Sheet1!$A$1:$B$7</c:f>
              <c:strCache>
                <c:ptCount val="7"/>
                <c:pt idx="1">
                  <c:v>African American </c:v>
                </c:pt>
                <c:pt idx="2">
                  <c:v>Caucasian </c:v>
                </c:pt>
                <c:pt idx="3">
                  <c:v>Hispanic </c:v>
                </c:pt>
                <c:pt idx="4">
                  <c:v>Haitian </c:v>
                </c:pt>
                <c:pt idx="5">
                  <c:v>Other </c:v>
                </c:pt>
                <c:pt idx="6">
                  <c:v>Other Asian</c:v>
                </c:pt>
              </c:strCache>
            </c:strRef>
          </c:cat>
          <c:val>
            <c:numRef>
              <c:f>Sheet1!$C$1:$C$7</c:f>
              <c:numCache>
                <c:formatCode>0%</c:formatCode>
                <c:ptCount val="7"/>
                <c:pt idx="1">
                  <c:v>0.48000000000000032</c:v>
                </c:pt>
                <c:pt idx="2">
                  <c:v>0.27</c:v>
                </c:pt>
                <c:pt idx="3">
                  <c:v>0.13</c:v>
                </c:pt>
                <c:pt idx="4">
                  <c:v>9.0000000000000024E-2</c:v>
                </c:pt>
                <c:pt idx="5">
                  <c:v>3.0000000000000002E-2</c:v>
                </c:pt>
                <c:pt idx="6" formatCode="General">
                  <c:v>0</c:v>
                </c:pt>
              </c:numCache>
            </c:numRef>
          </c:val>
        </c:ser>
        <c:dLbls>
          <c:showCatName val="1"/>
          <c:showPercent val="1"/>
        </c:dLbls>
        <c:gapWidth val="100"/>
        <c:splitType val="percent"/>
        <c:splitPos val="10"/>
        <c:secondPieSize val="75"/>
        <c:serLines/>
      </c:ofPieChart>
    </c:plotArea>
    <c:legend>
      <c:legendPos val="r"/>
      <c:legendEntry>
        <c:idx val="0"/>
        <c:delete val="1"/>
      </c:legendEntry>
      <c:legendEntry>
        <c:idx val="6"/>
        <c:delete val="1"/>
      </c:legendEntry>
      <c:layout/>
      <c:txPr>
        <a:bodyPr/>
        <a:lstStyle/>
        <a:p>
          <a:pPr>
            <a:defRPr sz="1200">
              <a:latin typeface="David" pitchFamily="34" charset="-79"/>
              <a:cs typeface="David" pitchFamily="34" charset="-79"/>
            </a:defRPr>
          </a:pPr>
          <a:endParaRPr lang="en-US"/>
        </a:p>
      </c:txPr>
    </c:legend>
    <c:plotVisOnly val="1"/>
  </c:chart>
  <c:txPr>
    <a:bodyPr/>
    <a:lstStyle/>
    <a:p>
      <a:pPr>
        <a:defRPr sz="11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13" tIns="45708" rIns="91413" bIns="45708" rtlCol="0"/>
          <a:lstStyle>
            <a:lvl1pPr algn="l">
              <a:defRPr sz="1200"/>
            </a:lvl1pPr>
          </a:lstStyle>
          <a:p>
            <a:endParaRPr lang="en-US" dirty="0"/>
          </a:p>
        </p:txBody>
      </p:sp>
      <p:sp>
        <p:nvSpPr>
          <p:cNvPr id="3" name="Date Placeholder 2"/>
          <p:cNvSpPr>
            <a:spLocks noGrp="1"/>
          </p:cNvSpPr>
          <p:nvPr>
            <p:ph type="dt" idx="1"/>
          </p:nvPr>
        </p:nvSpPr>
        <p:spPr>
          <a:xfrm>
            <a:off x="3970340" y="0"/>
            <a:ext cx="3038475" cy="465138"/>
          </a:xfrm>
          <a:prstGeom prst="rect">
            <a:avLst/>
          </a:prstGeom>
        </p:spPr>
        <p:txBody>
          <a:bodyPr vert="horz" lIns="91413" tIns="45708" rIns="91413" bIns="45708" rtlCol="0"/>
          <a:lstStyle>
            <a:lvl1pPr algn="r">
              <a:defRPr sz="1200"/>
            </a:lvl1pPr>
          </a:lstStyle>
          <a:p>
            <a:fld id="{FD1566B6-A687-4BC6-8E63-5BCB44D5B96A}" type="datetimeFigureOut">
              <a:rPr lang="en-US" smtClean="0"/>
              <a:pPr/>
              <a:t>10/13/2015</a:t>
            </a:fld>
            <a:endParaRPr lang="en-US" dirty="0"/>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13" tIns="45708" rIns="91413" bIns="45708" rtlCol="0" anchor="ctr"/>
          <a:lstStyle/>
          <a:p>
            <a:endParaRPr lang="en-US" dirty="0"/>
          </a:p>
        </p:txBody>
      </p:sp>
      <p:sp>
        <p:nvSpPr>
          <p:cNvPr id="5" name="Notes Placeholder 4"/>
          <p:cNvSpPr>
            <a:spLocks noGrp="1"/>
          </p:cNvSpPr>
          <p:nvPr>
            <p:ph type="body" sz="quarter" idx="3"/>
          </p:nvPr>
        </p:nvSpPr>
        <p:spPr>
          <a:xfrm>
            <a:off x="701675" y="4416427"/>
            <a:ext cx="5607050" cy="4183063"/>
          </a:xfrm>
          <a:prstGeom prst="rect">
            <a:avLst/>
          </a:prstGeom>
        </p:spPr>
        <p:txBody>
          <a:bodyPr vert="horz" lIns="91413" tIns="45708" rIns="91413" bIns="457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675"/>
            <a:ext cx="3038475" cy="465138"/>
          </a:xfrm>
          <a:prstGeom prst="rect">
            <a:avLst/>
          </a:prstGeom>
        </p:spPr>
        <p:txBody>
          <a:bodyPr vert="horz" lIns="91413" tIns="45708" rIns="91413" bIns="457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0" y="8829675"/>
            <a:ext cx="3038475" cy="465138"/>
          </a:xfrm>
          <a:prstGeom prst="rect">
            <a:avLst/>
          </a:prstGeom>
        </p:spPr>
        <p:txBody>
          <a:bodyPr vert="horz" lIns="91413" tIns="45708" rIns="91413" bIns="45708" rtlCol="0" anchor="b"/>
          <a:lstStyle>
            <a:lvl1pPr algn="r">
              <a:defRPr sz="1200"/>
            </a:lvl1pPr>
          </a:lstStyle>
          <a:p>
            <a:fld id="{FE95696C-8352-4F96-B591-CF6E6ABB504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E5229E-DE24-4DAC-8EC8-A74BB9510175}" type="slidenum">
              <a:rPr lang="en-US" smtClean="0"/>
              <a:pPr>
                <a:defRPr/>
              </a:pPr>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1FA7A3-C3AD-4054-B594-B282C6EA3359}" type="datetimeFigureOut">
              <a:rPr lang="en-US" smtClean="0"/>
              <a:pPr/>
              <a:t>10/13/2015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19DFE6-3DB1-47A2-B139-70A977C26EC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FA7A3-C3AD-4054-B594-B282C6EA3359}" type="datetimeFigureOut">
              <a:rPr lang="en-US" smtClean="0"/>
              <a:pPr/>
              <a:t>10/13/2015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19DFE6-3DB1-47A2-B139-70A977C26EC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6"/>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6"/>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FA7A3-C3AD-4054-B594-B282C6EA3359}" type="datetimeFigureOut">
              <a:rPr lang="en-US" smtClean="0"/>
              <a:pPr/>
              <a:t>10/13/2015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19DFE6-3DB1-47A2-B139-70A977C26EC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46051" y="304800"/>
            <a:ext cx="6011863"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133600"/>
            <a:ext cx="5943600" cy="287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5156200"/>
            <a:ext cx="5943600" cy="287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2BFA4DB0-592B-4FE7-A045-8F63BFFF382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46051" y="304800"/>
            <a:ext cx="6011863" cy="1219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2133600"/>
            <a:ext cx="2895600" cy="287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505200" y="2133600"/>
            <a:ext cx="2895600" cy="287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5156200"/>
            <a:ext cx="2895600" cy="287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3505200" y="5156200"/>
            <a:ext cx="2895600" cy="287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dirty="0"/>
          </a:p>
        </p:txBody>
      </p:sp>
      <p:sp>
        <p:nvSpPr>
          <p:cNvPr id="9" name="Slide Number Placeholder 17"/>
          <p:cNvSpPr>
            <a:spLocks noGrp="1"/>
          </p:cNvSpPr>
          <p:nvPr>
            <p:ph type="sldNum" sz="quarter" idx="12"/>
          </p:nvPr>
        </p:nvSpPr>
        <p:spPr/>
        <p:txBody>
          <a:bodyPr/>
          <a:lstStyle>
            <a:lvl1pPr>
              <a:defRPr/>
            </a:lvl1pPr>
          </a:lstStyle>
          <a:p>
            <a:pPr>
              <a:defRPr/>
            </a:pPr>
            <a:fld id="{CB38F2A4-0FC1-476B-8915-948637CCBE1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FA7A3-C3AD-4054-B594-B282C6EA3359}" type="datetimeFigureOut">
              <a:rPr lang="en-US" smtClean="0"/>
              <a:pPr/>
              <a:t>10/13/2015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19DFE6-3DB1-47A2-B139-70A977C26EC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FA7A3-C3AD-4054-B594-B282C6EA3359}" type="datetimeFigureOut">
              <a:rPr lang="en-US" smtClean="0"/>
              <a:pPr/>
              <a:t>10/13/2015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19DFE6-3DB1-47A2-B139-70A977C26EC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1FA7A3-C3AD-4054-B594-B282C6EA3359}" type="datetimeFigureOut">
              <a:rPr lang="en-US" smtClean="0"/>
              <a:pPr/>
              <a:t>10/13/2015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19DFE6-3DB1-47A2-B139-70A977C26EC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1FA7A3-C3AD-4054-B594-B282C6EA3359}" type="datetimeFigureOut">
              <a:rPr lang="en-US" smtClean="0"/>
              <a:pPr/>
              <a:t>10/13/2015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519DFE6-3DB1-47A2-B139-70A977C26EC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1FA7A3-C3AD-4054-B594-B282C6EA3359}" type="datetimeFigureOut">
              <a:rPr lang="en-US" smtClean="0"/>
              <a:pPr/>
              <a:t>10/13/2015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19DFE6-3DB1-47A2-B139-70A977C26EC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FA7A3-C3AD-4054-B594-B282C6EA3359}" type="datetimeFigureOut">
              <a:rPr lang="en-US" smtClean="0"/>
              <a:pPr/>
              <a:t>10/13/2015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519DFE6-3DB1-47A2-B139-70A977C26EC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FA7A3-C3AD-4054-B594-B282C6EA3359}" type="datetimeFigureOut">
              <a:rPr lang="en-US" smtClean="0"/>
              <a:pPr/>
              <a:t>10/13/2015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19DFE6-3DB1-47A2-B139-70A977C26EC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FA7A3-C3AD-4054-B594-B282C6EA3359}" type="datetimeFigureOut">
              <a:rPr lang="en-US" smtClean="0"/>
              <a:pPr/>
              <a:t>10/13/2015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19DFE6-3DB1-47A2-B139-70A977C26EC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7000">
              <a:srgbClr val="D281EB"/>
            </a:gs>
            <a:gs pos="61000">
              <a:schemeClr val="bg1"/>
            </a:gs>
            <a:gs pos="87000">
              <a:srgbClr val="099FA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51FA7A3-C3AD-4054-B594-B282C6EA3359}" type="datetimeFigureOut">
              <a:rPr lang="en-US" smtClean="0"/>
              <a:pPr/>
              <a:t>10/13/2015</a:t>
            </a:fld>
            <a:endParaRPr lang="en-US" dirty="0"/>
          </a:p>
        </p:txBody>
      </p:sp>
      <p:sp>
        <p:nvSpPr>
          <p:cNvPr id="5" name="Footer Placeholder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519DFE6-3DB1-47A2-B139-70A977C26EC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www.gcoflorida/" TargetMode="External"/><Relationship Id="rId5" Type="http://schemas.openxmlformats.org/officeDocument/2006/relationships/package" Target="../embeddings/Microsoft_Office_Word_Document1.docx"/><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Usable Gateway logo 2000 JPG.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057400" y="7296141"/>
            <a:ext cx="2876550" cy="1847860"/>
          </a:xfrm>
          <a:prstGeom prst="rect">
            <a:avLst/>
          </a:prstGeom>
        </p:spPr>
      </p:pic>
      <p:grpSp>
        <p:nvGrpSpPr>
          <p:cNvPr id="11" name="Group 10"/>
          <p:cNvGrpSpPr/>
          <p:nvPr/>
        </p:nvGrpSpPr>
        <p:grpSpPr>
          <a:xfrm>
            <a:off x="304800" y="304800"/>
            <a:ext cx="6324600" cy="4572000"/>
            <a:chOff x="304800" y="0"/>
            <a:chExt cx="6324600" cy="4572000"/>
          </a:xfrm>
          <a:scene3d>
            <a:camera prst="obliqueBottomRight"/>
            <a:lightRig rig="threePt" dir="t"/>
          </a:scene3d>
        </p:grpSpPr>
        <p:sp>
          <p:nvSpPr>
            <p:cNvPr id="4" name="Horizontal Scroll 3"/>
            <p:cNvSpPr/>
            <p:nvPr/>
          </p:nvSpPr>
          <p:spPr>
            <a:xfrm>
              <a:off x="304800" y="0"/>
              <a:ext cx="6229350" cy="4572000"/>
            </a:xfrm>
            <a:prstGeom prst="horizontalScroll">
              <a:avLst/>
            </a:prstGeom>
            <a:gradFill flip="none" rotWithShape="1">
              <a:gsLst>
                <a:gs pos="0">
                  <a:srgbClr val="FFEFD1">
                    <a:alpha val="50000"/>
                  </a:srgbClr>
                </a:gs>
                <a:gs pos="64999">
                  <a:srgbClr val="F0EBD5"/>
                </a:gs>
                <a:gs pos="100000">
                  <a:srgbClr val="D1C39F"/>
                </a:gs>
              </a:gsLst>
              <a:path path="circle">
                <a:fillToRect l="100000" t="100000"/>
              </a:path>
              <a:tileRect r="-100000" b="-100000"/>
            </a:gradFill>
            <a:ln>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 name="Rectangle 6"/>
            <p:cNvSpPr/>
            <p:nvPr/>
          </p:nvSpPr>
          <p:spPr>
            <a:xfrm>
              <a:off x="1828800" y="381000"/>
              <a:ext cx="3503886" cy="3046988"/>
            </a:xfrm>
            <a:prstGeom prst="rect">
              <a:avLst/>
            </a:prstGeom>
            <a:noFill/>
          </p:spPr>
          <p:txBody>
            <a:bodyPr wrap="square" lIns="91440" tIns="45720" rIns="91440" bIns="45720">
              <a:spAutoFit/>
            </a:bodyPr>
            <a:lstStyle/>
            <a:p>
              <a:pPr algn="ctr"/>
              <a:r>
                <a:rPr lang="en-US" sz="9600" b="1" dirty="0" smtClean="0">
                  <a:ln w="10541" cmpd="sng">
                    <a:solidFill>
                      <a:srgbClr val="002060"/>
                    </a:solidFill>
                    <a:prstDash val="solid"/>
                  </a:ln>
                  <a:solidFill>
                    <a:srgbClr val="099FAF"/>
                  </a:solidFill>
                  <a:latin typeface="Kunstler Script" pitchFamily="66" charset="0"/>
                </a:rPr>
                <a:t>Annual</a:t>
              </a:r>
            </a:p>
            <a:p>
              <a:pPr algn="ctr"/>
              <a:r>
                <a:rPr lang="en-US" sz="9600" b="1" dirty="0" smtClean="0">
                  <a:ln w="10541" cmpd="sng">
                    <a:solidFill>
                      <a:srgbClr val="002060"/>
                    </a:solidFill>
                    <a:prstDash val="solid"/>
                  </a:ln>
                  <a:solidFill>
                    <a:srgbClr val="099FAF"/>
                  </a:solidFill>
                  <a:latin typeface="Kunstler Script" pitchFamily="66" charset="0"/>
                </a:rPr>
                <a:t> Report </a:t>
              </a:r>
            </a:p>
          </p:txBody>
        </p:sp>
        <p:sp>
          <p:nvSpPr>
            <p:cNvPr id="10" name="TextBox 9"/>
            <p:cNvSpPr txBox="1"/>
            <p:nvPr/>
          </p:nvSpPr>
          <p:spPr>
            <a:xfrm>
              <a:off x="914400" y="3200400"/>
              <a:ext cx="5715000" cy="1046440"/>
            </a:xfrm>
            <a:prstGeom prst="rect">
              <a:avLst/>
            </a:prstGeom>
            <a:noFill/>
          </p:spPr>
          <p:txBody>
            <a:bodyPr wrap="square" rtlCol="0">
              <a:spAutoFit/>
            </a:bodyPr>
            <a:lstStyle/>
            <a:p>
              <a:pPr algn="ctr"/>
              <a:r>
                <a:rPr lang="en-US" sz="4400" b="1" dirty="0" smtClean="0">
                  <a:ln w="10541" cmpd="sng">
                    <a:solidFill>
                      <a:srgbClr val="002060"/>
                    </a:solidFill>
                    <a:prstDash val="solid"/>
                  </a:ln>
                  <a:solidFill>
                    <a:srgbClr val="099FAF"/>
                  </a:solidFill>
                  <a:latin typeface="Kunstler Script" pitchFamily="66" charset="0"/>
                </a:rPr>
                <a:t>July 1 2014 -June 30 2015</a:t>
              </a:r>
            </a:p>
            <a:p>
              <a:endParaRPr lang="en-US" dirty="0"/>
            </a:p>
          </p:txBody>
        </p:sp>
      </p:grpSp>
      <p:sp>
        <p:nvSpPr>
          <p:cNvPr id="14" name="Rectangle 13"/>
          <p:cNvSpPr/>
          <p:nvPr/>
        </p:nvSpPr>
        <p:spPr>
          <a:xfrm>
            <a:off x="304800" y="5029200"/>
            <a:ext cx="6324600" cy="1905000"/>
          </a:xfrm>
          <a:prstGeom prst="rect">
            <a:avLst/>
          </a:prstGeom>
          <a:noFill/>
          <a:effectLst>
            <a:glow rad="228600">
              <a:schemeClr val="accent4">
                <a:satMod val="175000"/>
                <a:alpha val="40000"/>
              </a:schemeClr>
            </a:glow>
          </a:effectLst>
        </p:spPr>
        <p:txBody>
          <a:bodyPr wrap="none" lIns="91440" tIns="45720" rIns="91440" bIns="45720">
            <a:prstTxWarp prst="textChevron">
              <a:avLst/>
            </a:prstTxWarp>
            <a:spAutoFit/>
          </a:bodyPr>
          <a:lstStyle/>
          <a:p>
            <a:pPr algn="ctr"/>
            <a:r>
              <a:rPr lang="en-US" sz="5400" b="1" cap="none" spc="50" dirty="0" smtClean="0">
                <a:ln w="12700" cmpd="sng">
                  <a:solidFill>
                    <a:srgbClr val="099FAF"/>
                  </a:solidFill>
                  <a:prstDash val="solid"/>
                </a:ln>
                <a:solidFill>
                  <a:srgbClr val="FFFFCC"/>
                </a:solidFill>
                <a:effectLst>
                  <a:glow rad="228600">
                    <a:schemeClr val="accent4">
                      <a:satMod val="175000"/>
                      <a:alpha val="40000"/>
                    </a:schemeClr>
                  </a:glow>
                </a:effectLst>
                <a:latin typeface="Edwardian Script ITC" pitchFamily="66" charset="0"/>
              </a:rPr>
              <a:t>“Gateway Lights Up the Community”</a:t>
            </a:r>
            <a:endParaRPr lang="en-US" sz="5400" b="1" cap="none" spc="50" dirty="0">
              <a:ln w="12700" cmpd="sng">
                <a:solidFill>
                  <a:srgbClr val="099FAF"/>
                </a:solidFill>
                <a:prstDash val="solid"/>
              </a:ln>
              <a:solidFill>
                <a:srgbClr val="FFFFCC"/>
              </a:solidFill>
              <a:effectLst>
                <a:glow rad="228600">
                  <a:schemeClr val="accent4">
                    <a:satMod val="175000"/>
                    <a:alpha val="40000"/>
                  </a:schemeClr>
                </a:glow>
              </a:effectLst>
              <a:latin typeface="Edwardian Script ITC"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2026" name="Group 346"/>
          <p:cNvGraphicFramePr>
            <a:graphicFrameLocks noGrp="1"/>
          </p:cNvGraphicFramePr>
          <p:nvPr>
            <p:ph sz="half" idx="1"/>
          </p:nvPr>
        </p:nvGraphicFramePr>
        <p:xfrm>
          <a:off x="3733800" y="3733800"/>
          <a:ext cx="2819400" cy="3674846"/>
        </p:xfrm>
        <a:graphic>
          <a:graphicData uri="http://schemas.openxmlformats.org/drawingml/2006/table">
            <a:tbl>
              <a:tblPr>
                <a:tableStyleId>{616DA210-FB5B-4158-B5E0-FEB733F419BA}</a:tableStyleId>
              </a:tblPr>
              <a:tblGrid>
                <a:gridCol w="1794584"/>
                <a:gridCol w="1024816"/>
              </a:tblGrid>
              <a:tr h="100479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Baskerville Old Face" pitchFamily="18" charset="0"/>
                        </a:rPr>
                        <a:t>Food Pantry # of Senior Clients Served</a:t>
                      </a:r>
                    </a:p>
                  </a:txBody>
                  <a:tcPr marL="95651" marR="95651"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600" b="1" u="none" strike="noStrike" cap="none" normalizeH="0" baseline="0" dirty="0" smtClean="0">
                          <a:ln>
                            <a:noFill/>
                          </a:ln>
                          <a:effectLst/>
                          <a:latin typeface="Baskerville Old Face" pitchFamily="18" charset="0"/>
                        </a:rPr>
                        <a:t>2,957</a:t>
                      </a:r>
                    </a:p>
                  </a:txBody>
                  <a:tcPr marL="95651" marR="95651" anchor="b" horzOverflow="overflow"/>
                </a:tc>
              </a:tr>
              <a:tr h="150980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en-US" sz="1600" b="1" u="none" strike="noStrike" cap="none" normalizeH="0" baseline="0" dirty="0" smtClean="0">
                          <a:ln>
                            <a:noFill/>
                          </a:ln>
                          <a:effectLst/>
                          <a:latin typeface="Baskerville Old Face" pitchFamily="18" charset="0"/>
                        </a:rPr>
                        <a:t>Water Bill Assistance Paid by Gateway Community Outreach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1" i="0" u="none" strike="noStrike" cap="none" normalizeH="0" baseline="0" dirty="0" smtClean="0">
                        <a:ln>
                          <a:noFill/>
                        </a:ln>
                        <a:solidFill>
                          <a:schemeClr val="tx1"/>
                        </a:solidFill>
                        <a:effectLst/>
                        <a:latin typeface="Baskerville Old Face" pitchFamily="18" charset="0"/>
                      </a:endParaRPr>
                    </a:p>
                  </a:txBody>
                  <a:tcPr marL="95651" marR="95651" anchor="b"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dirty="0" smtClean="0">
                          <a:ln>
                            <a:noFill/>
                          </a:ln>
                          <a:solidFill>
                            <a:schemeClr val="tx1"/>
                          </a:solidFill>
                          <a:effectLst/>
                          <a:latin typeface="Baskerville Old Face" pitchFamily="18" charset="0"/>
                        </a:rPr>
                        <a:t>$1,247</a:t>
                      </a:r>
                    </a:p>
                  </a:txBody>
                  <a:tcPr marL="95651" marR="95651" anchor="b" horzOverflow="overflow"/>
                </a:tc>
              </a:tr>
              <a:tr h="971480">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1600" b="1" u="none" strike="noStrike" cap="none" normalizeH="0" baseline="0" dirty="0" smtClean="0">
                          <a:ln>
                            <a:noFill/>
                          </a:ln>
                          <a:effectLst/>
                          <a:latin typeface="Baskerville Old Face" pitchFamily="18" charset="0"/>
                        </a:rPr>
                        <a:t>Rent/Mortgage Paid by Gateway Community Outreach </a:t>
                      </a:r>
                    </a:p>
                  </a:txBody>
                  <a:tcPr marL="95651" marR="95651" anchor="b"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600" b="1" u="none" strike="noStrike" cap="none" normalizeH="0" baseline="0" dirty="0" smtClean="0">
                          <a:ln>
                            <a:noFill/>
                          </a:ln>
                          <a:effectLst/>
                          <a:latin typeface="Baskerville Old Face" pitchFamily="18" charset="0"/>
                        </a:rPr>
                        <a:t>$8,737</a:t>
                      </a:r>
                    </a:p>
                  </a:txBody>
                  <a:tcPr marL="95651" marR="95651" anchor="b" horzOverflow="overflow"/>
                </a:tc>
              </a:tr>
            </a:tbl>
          </a:graphicData>
        </a:graphic>
      </p:graphicFrame>
      <p:sp>
        <p:nvSpPr>
          <p:cNvPr id="6" name="Rectangle 5"/>
          <p:cNvSpPr/>
          <p:nvPr/>
        </p:nvSpPr>
        <p:spPr>
          <a:xfrm>
            <a:off x="990601" y="304801"/>
            <a:ext cx="4800597" cy="584775"/>
          </a:xfrm>
          <a:prstGeom prst="rect">
            <a:avLst/>
          </a:prstGeom>
          <a:noFill/>
        </p:spPr>
        <p:txBody>
          <a:bodyPr wrap="square">
            <a:spAutoFit/>
          </a:bodyPr>
          <a:lstStyle/>
          <a:p>
            <a:pPr algn="ctr">
              <a:defRPr/>
            </a:pPr>
            <a:r>
              <a:rPr lang="en-US" sz="3200" b="1" i="1" u="sng" dirty="0" smtClean="0">
                <a:ln w="10541" cmpd="sng">
                  <a:solidFill>
                    <a:srgbClr val="6600CC"/>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oudy Old Style" pitchFamily="18" charset="0"/>
              </a:rPr>
              <a:t>Senior </a:t>
            </a:r>
            <a:r>
              <a:rPr lang="en-US" sz="3200" b="1" i="1" u="sng" dirty="0">
                <a:ln w="10541" cmpd="sng">
                  <a:solidFill>
                    <a:srgbClr val="6600CC"/>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Goudy Old Style" pitchFamily="18" charset="0"/>
              </a:rPr>
              <a:t>Services Report</a:t>
            </a:r>
          </a:p>
        </p:txBody>
      </p:sp>
      <p:pic>
        <p:nvPicPr>
          <p:cNvPr id="3082" name="Picture 10" descr="https://encrypted-tbn0.gstatic.com/images?q=tbn:ANd9GcTSUZxu6cqZm1wa26qKdjC7IOIiS3oHTt2h63-eot5U90lEL4Lw0Q"/>
          <p:cNvPicPr>
            <a:picLocks noChangeAspect="1" noChangeArrowheads="1"/>
          </p:cNvPicPr>
          <p:nvPr/>
        </p:nvPicPr>
        <p:blipFill>
          <a:blip r:embed="rId2" cstate="print"/>
          <a:srcRect/>
          <a:stretch>
            <a:fillRect/>
          </a:stretch>
        </p:blipFill>
        <p:spPr bwMode="auto">
          <a:xfrm>
            <a:off x="990601" y="1219200"/>
            <a:ext cx="5057775" cy="1371600"/>
          </a:xfrm>
          <a:prstGeom prst="rect">
            <a:avLst/>
          </a:prstGeom>
          <a:ln>
            <a:noFill/>
          </a:ln>
          <a:effectLst>
            <a:softEdge rad="112500"/>
          </a:effectLst>
        </p:spPr>
        <p:style>
          <a:lnRef idx="2">
            <a:schemeClr val="accent3"/>
          </a:lnRef>
          <a:fillRef idx="1">
            <a:schemeClr val="lt1"/>
          </a:fillRef>
          <a:effectRef idx="0">
            <a:schemeClr val="accent3"/>
          </a:effectRef>
          <a:fontRef idx="minor">
            <a:schemeClr val="dk1"/>
          </a:fontRef>
        </p:style>
      </p:pic>
      <p:sp>
        <p:nvSpPr>
          <p:cNvPr id="7" name="Rectangle 6"/>
          <p:cNvSpPr/>
          <p:nvPr/>
        </p:nvSpPr>
        <p:spPr>
          <a:xfrm>
            <a:off x="381000" y="3276600"/>
            <a:ext cx="3352800" cy="4524315"/>
          </a:xfrm>
          <a:prstGeom prst="rect">
            <a:avLst/>
          </a:prstGeom>
        </p:spPr>
        <p:txBody>
          <a:bodyPr wrap="square">
            <a:spAutoFit/>
          </a:bodyPr>
          <a:lstStyle/>
          <a:p>
            <a:r>
              <a:rPr lang="en-US" sz="1600" b="1" i="1" dirty="0" smtClean="0"/>
              <a:t>The senior population,  is one of our main focuses at Gateway Community Outreach. We work diligently to provide food, financial assistance for rent /mortgage and water bill assistance. We provide additional referral services such as; help with SNAP, Medicare Buy-In applications, faxing required documentation to other agencies and advising client about other state/federal benefits that they may be eligible for. This year Gateway Community Outreach served almost 3,000 seniors with food, provided $1,247 for water bill assistance and $8,737 for rent/mortgage assistance to prevent homelessness.</a:t>
            </a:r>
            <a:endParaRPr lang="en-US" sz="1600"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300" b="1" i="1" dirty="0" smtClean="0">
                <a:latin typeface="Batang" pitchFamily="18" charset="-127"/>
                <a:ea typeface="Batang" pitchFamily="18" charset="-127"/>
              </a:rPr>
              <a:t>Gateway Community Outreach </a:t>
            </a:r>
            <a:br>
              <a:rPr lang="en-US" sz="3300" b="1" i="1" dirty="0" smtClean="0">
                <a:latin typeface="Batang" pitchFamily="18" charset="-127"/>
                <a:ea typeface="Batang" pitchFamily="18" charset="-127"/>
              </a:rPr>
            </a:br>
            <a:r>
              <a:rPr lang="en-US" sz="3300" b="1" i="1" dirty="0" smtClean="0">
                <a:latin typeface="Batang" pitchFamily="18" charset="-127"/>
                <a:ea typeface="Batang" pitchFamily="18" charset="-127"/>
              </a:rPr>
              <a:t>Wish List</a:t>
            </a:r>
            <a:r>
              <a:rPr lang="en-US" dirty="0" smtClean="0"/>
              <a:t/>
            </a:r>
            <a:br>
              <a:rPr lang="en-US" dirty="0" smtClean="0"/>
            </a:br>
            <a:endParaRPr lang="en-US" dirty="0"/>
          </a:p>
        </p:txBody>
      </p:sp>
      <p:sp>
        <p:nvSpPr>
          <p:cNvPr id="3" name="Content Placeholder 2"/>
          <p:cNvSpPr>
            <a:spLocks noGrp="1"/>
          </p:cNvSpPr>
          <p:nvPr>
            <p:ph sz="half" idx="1"/>
          </p:nvPr>
        </p:nvSpPr>
        <p:spPr/>
        <p:txBody>
          <a:bodyPr>
            <a:normAutofit fontScale="62500" lnSpcReduction="20000"/>
          </a:bodyPr>
          <a:lstStyle/>
          <a:p>
            <a:pPr lvl="0"/>
            <a:r>
              <a:rPr lang="en-US" sz="3200" b="1" i="1" dirty="0" smtClean="0">
                <a:latin typeface="Batang" pitchFamily="18" charset="-127"/>
                <a:ea typeface="Batang" pitchFamily="18" charset="-127"/>
              </a:rPr>
              <a:t>Commercial shredder</a:t>
            </a:r>
            <a:r>
              <a:rPr lang="en-US" sz="3200" i="1" dirty="0" smtClean="0">
                <a:latin typeface="Batang" pitchFamily="18" charset="-127"/>
                <a:ea typeface="Batang" pitchFamily="18" charset="-127"/>
              </a:rPr>
              <a:t> </a:t>
            </a:r>
          </a:p>
          <a:p>
            <a:pPr lvl="0"/>
            <a:r>
              <a:rPr lang="en-US" sz="3200" b="1" i="1" dirty="0" smtClean="0">
                <a:latin typeface="Batang" pitchFamily="18" charset="-127"/>
                <a:ea typeface="Batang" pitchFamily="18" charset="-127"/>
              </a:rPr>
              <a:t>Computer Programmer</a:t>
            </a:r>
            <a:r>
              <a:rPr lang="en-US" sz="3200" i="1" dirty="0" smtClean="0">
                <a:latin typeface="Batang" pitchFamily="18" charset="-127"/>
                <a:ea typeface="Batang" pitchFamily="18" charset="-127"/>
              </a:rPr>
              <a:t> </a:t>
            </a:r>
          </a:p>
          <a:p>
            <a:pPr lvl="0"/>
            <a:r>
              <a:rPr lang="en-US" sz="3200" b="1" i="1" dirty="0" smtClean="0">
                <a:latin typeface="Batang" pitchFamily="18" charset="-127"/>
                <a:ea typeface="Batang" pitchFamily="18" charset="-127"/>
              </a:rPr>
              <a:t>Computer Server</a:t>
            </a:r>
            <a:r>
              <a:rPr lang="en-US" sz="3200" i="1" dirty="0" smtClean="0">
                <a:latin typeface="Batang" pitchFamily="18" charset="-127"/>
                <a:ea typeface="Batang" pitchFamily="18" charset="-127"/>
              </a:rPr>
              <a:t> </a:t>
            </a:r>
          </a:p>
          <a:p>
            <a:pPr lvl="0"/>
            <a:r>
              <a:rPr lang="en-US" sz="3200" b="1" i="1" dirty="0" smtClean="0">
                <a:latin typeface="Batang" pitchFamily="18" charset="-127"/>
                <a:ea typeface="Batang" pitchFamily="18" charset="-127"/>
              </a:rPr>
              <a:t>Food donations</a:t>
            </a:r>
            <a:r>
              <a:rPr lang="en-US" sz="3200" i="1" dirty="0" smtClean="0">
                <a:latin typeface="Batang" pitchFamily="18" charset="-127"/>
                <a:ea typeface="Batang" pitchFamily="18" charset="-127"/>
              </a:rPr>
              <a:t> </a:t>
            </a:r>
          </a:p>
          <a:p>
            <a:pPr lvl="0"/>
            <a:r>
              <a:rPr lang="en-US" sz="3200" b="1" i="1" dirty="0" smtClean="0">
                <a:latin typeface="Batang" pitchFamily="18" charset="-127"/>
                <a:ea typeface="Batang" pitchFamily="18" charset="-127"/>
              </a:rPr>
              <a:t>Forklift</a:t>
            </a:r>
            <a:r>
              <a:rPr lang="en-US" sz="3200" i="1" dirty="0" smtClean="0">
                <a:latin typeface="Batang" pitchFamily="18" charset="-127"/>
                <a:ea typeface="Batang" pitchFamily="18" charset="-127"/>
              </a:rPr>
              <a:t> </a:t>
            </a:r>
          </a:p>
          <a:p>
            <a:pPr lvl="0"/>
            <a:r>
              <a:rPr lang="en-US" sz="3200" b="1" i="1" dirty="0" smtClean="0">
                <a:latin typeface="Batang" pitchFamily="18" charset="-127"/>
                <a:ea typeface="Batang" pitchFamily="18" charset="-127"/>
              </a:rPr>
              <a:t>Freezers</a:t>
            </a:r>
            <a:r>
              <a:rPr lang="en-US" sz="3200" i="1" dirty="0" smtClean="0">
                <a:latin typeface="Batang" pitchFamily="18" charset="-127"/>
                <a:ea typeface="Batang" pitchFamily="18" charset="-127"/>
              </a:rPr>
              <a:t> </a:t>
            </a:r>
          </a:p>
          <a:p>
            <a:pPr lvl="0"/>
            <a:r>
              <a:rPr lang="en-US" sz="3200" b="1" i="1" dirty="0" smtClean="0">
                <a:latin typeface="Batang" pitchFamily="18" charset="-127"/>
                <a:ea typeface="Batang" pitchFamily="18" charset="-127"/>
              </a:rPr>
              <a:t>Fundraising/</a:t>
            </a:r>
          </a:p>
          <a:p>
            <a:pPr lvl="0"/>
            <a:r>
              <a:rPr lang="en-US" sz="3200" b="1" i="1" dirty="0" smtClean="0">
                <a:latin typeface="Batang" pitchFamily="18" charset="-127"/>
                <a:ea typeface="Batang" pitchFamily="18" charset="-127"/>
              </a:rPr>
              <a:t>Marketing Development </a:t>
            </a:r>
            <a:endParaRPr lang="en-US" sz="3200" i="1" dirty="0" smtClean="0">
              <a:latin typeface="Batang" pitchFamily="18" charset="-127"/>
              <a:ea typeface="Batang" pitchFamily="18" charset="-127"/>
            </a:endParaRPr>
          </a:p>
          <a:p>
            <a:pPr lvl="0"/>
            <a:r>
              <a:rPr lang="en-US" sz="3200" b="1" i="1" dirty="0" smtClean="0">
                <a:latin typeface="Batang" pitchFamily="18" charset="-127"/>
                <a:ea typeface="Batang" pitchFamily="18" charset="-127"/>
              </a:rPr>
              <a:t>Grant Writer</a:t>
            </a:r>
            <a:r>
              <a:rPr lang="en-US" sz="3200" i="1" dirty="0" smtClean="0">
                <a:latin typeface="Batang" pitchFamily="18" charset="-127"/>
                <a:ea typeface="Batang" pitchFamily="18" charset="-127"/>
              </a:rPr>
              <a:t> </a:t>
            </a:r>
          </a:p>
          <a:p>
            <a:pPr lvl="0"/>
            <a:r>
              <a:rPr lang="en-US" sz="3200" b="1" i="1" dirty="0" smtClean="0">
                <a:latin typeface="Batang" pitchFamily="18" charset="-127"/>
                <a:ea typeface="Batang" pitchFamily="18" charset="-127"/>
              </a:rPr>
              <a:t>Main office volunteers</a:t>
            </a:r>
            <a:r>
              <a:rPr lang="en-US" sz="3200" i="1" dirty="0" smtClean="0">
                <a:latin typeface="Batang" pitchFamily="18" charset="-127"/>
                <a:ea typeface="Batang" pitchFamily="18" charset="-127"/>
              </a:rPr>
              <a:t> </a:t>
            </a:r>
          </a:p>
          <a:p>
            <a:pPr lvl="0"/>
            <a:r>
              <a:rPr lang="en-US" sz="3200" b="1" i="1" dirty="0" smtClean="0">
                <a:latin typeface="Batang" pitchFamily="18" charset="-127"/>
                <a:ea typeface="Batang" pitchFamily="18" charset="-127"/>
              </a:rPr>
              <a:t>Monetary Donations</a:t>
            </a:r>
            <a:r>
              <a:rPr lang="en-US" sz="3200" i="1" dirty="0" smtClean="0">
                <a:latin typeface="Batang" pitchFamily="18" charset="-127"/>
                <a:ea typeface="Batang" pitchFamily="18" charset="-127"/>
              </a:rPr>
              <a:t> </a:t>
            </a:r>
          </a:p>
          <a:p>
            <a:pPr lvl="0"/>
            <a:r>
              <a:rPr lang="en-US" sz="3200" b="1" i="1" dirty="0" smtClean="0">
                <a:latin typeface="Batang" pitchFamily="18" charset="-127"/>
                <a:ea typeface="Batang" pitchFamily="18" charset="-127"/>
              </a:rPr>
              <a:t>New Brochure	 </a:t>
            </a:r>
            <a:endParaRPr lang="en-US" sz="3200" i="1" dirty="0" smtClean="0">
              <a:latin typeface="Batang" pitchFamily="18" charset="-127"/>
              <a:ea typeface="Batang" pitchFamily="18" charset="-127"/>
            </a:endParaRPr>
          </a:p>
          <a:p>
            <a:pPr lvl="0"/>
            <a:r>
              <a:rPr lang="en-US" sz="3200" b="1" i="1" dirty="0" smtClean="0">
                <a:latin typeface="Batang" pitchFamily="18" charset="-127"/>
                <a:ea typeface="Batang" pitchFamily="18" charset="-127"/>
              </a:rPr>
              <a:t>New Computers	 </a:t>
            </a:r>
            <a:endParaRPr lang="en-US" sz="3200" i="1" dirty="0" smtClean="0">
              <a:latin typeface="Batang" pitchFamily="18" charset="-127"/>
              <a:ea typeface="Batang" pitchFamily="18" charset="-127"/>
            </a:endParaRPr>
          </a:p>
          <a:p>
            <a:pPr lvl="0"/>
            <a:r>
              <a:rPr lang="en-US" sz="3200" b="1" i="1" dirty="0" smtClean="0">
                <a:latin typeface="Batang" pitchFamily="18" charset="-127"/>
                <a:ea typeface="Batang" pitchFamily="18" charset="-127"/>
              </a:rPr>
              <a:t>New Sign for main office</a:t>
            </a:r>
            <a:r>
              <a:rPr lang="en-US" sz="3200" i="1" dirty="0" smtClean="0">
                <a:latin typeface="Batang" pitchFamily="18" charset="-127"/>
                <a:ea typeface="Batang" pitchFamily="18" charset="-127"/>
              </a:rPr>
              <a:t> </a:t>
            </a:r>
          </a:p>
          <a:p>
            <a:endParaRPr lang="en-US" i="1" dirty="0"/>
          </a:p>
        </p:txBody>
      </p:sp>
      <p:sp>
        <p:nvSpPr>
          <p:cNvPr id="4" name="Content Placeholder 3"/>
          <p:cNvSpPr>
            <a:spLocks noGrp="1"/>
          </p:cNvSpPr>
          <p:nvPr>
            <p:ph sz="half" idx="2"/>
          </p:nvPr>
        </p:nvSpPr>
        <p:spPr/>
        <p:txBody>
          <a:bodyPr>
            <a:normAutofit fontScale="62500" lnSpcReduction="20000"/>
          </a:bodyPr>
          <a:lstStyle/>
          <a:p>
            <a:pPr lvl="0"/>
            <a:r>
              <a:rPr lang="en-US" sz="3200" b="1" i="1" dirty="0" smtClean="0">
                <a:latin typeface="Batang" pitchFamily="18" charset="-127"/>
                <a:ea typeface="Batang" pitchFamily="18" charset="-127"/>
              </a:rPr>
              <a:t>Organizer of Food Drives</a:t>
            </a:r>
            <a:r>
              <a:rPr lang="en-US" sz="3200" i="1" dirty="0" smtClean="0">
                <a:latin typeface="Batang" pitchFamily="18" charset="-127"/>
                <a:ea typeface="Batang" pitchFamily="18" charset="-127"/>
              </a:rPr>
              <a:t> </a:t>
            </a:r>
          </a:p>
          <a:p>
            <a:pPr lvl="0"/>
            <a:r>
              <a:rPr lang="en-US" sz="3200" b="1" i="1" dirty="0" smtClean="0">
                <a:latin typeface="Batang" pitchFamily="18" charset="-127"/>
                <a:ea typeface="Batang" pitchFamily="18" charset="-127"/>
              </a:rPr>
              <a:t>Pallet Jack</a:t>
            </a:r>
            <a:r>
              <a:rPr lang="en-US" sz="3200" i="1" dirty="0" smtClean="0">
                <a:latin typeface="Batang" pitchFamily="18" charset="-127"/>
                <a:ea typeface="Batang" pitchFamily="18" charset="-127"/>
              </a:rPr>
              <a:t> </a:t>
            </a:r>
          </a:p>
          <a:p>
            <a:pPr lvl="0"/>
            <a:r>
              <a:rPr lang="en-US" sz="3200" b="1" i="1" dirty="0" smtClean="0">
                <a:latin typeface="Batang" pitchFamily="18" charset="-127"/>
                <a:ea typeface="Batang" pitchFamily="18" charset="-127"/>
              </a:rPr>
              <a:t>Professional Photographer	 </a:t>
            </a:r>
            <a:endParaRPr lang="en-US" sz="3200" i="1" dirty="0" smtClean="0">
              <a:latin typeface="Batang" pitchFamily="18" charset="-127"/>
              <a:ea typeface="Batang" pitchFamily="18" charset="-127"/>
            </a:endParaRPr>
          </a:p>
          <a:p>
            <a:pPr lvl="0"/>
            <a:r>
              <a:rPr lang="en-US" sz="3200" b="1" i="1" dirty="0" smtClean="0">
                <a:latin typeface="Batang" pitchFamily="18" charset="-127"/>
                <a:ea typeface="Batang" pitchFamily="18" charset="-127"/>
              </a:rPr>
              <a:t>Public Accountant</a:t>
            </a:r>
            <a:r>
              <a:rPr lang="en-US" sz="3200" i="1" dirty="0" smtClean="0">
                <a:latin typeface="Batang" pitchFamily="18" charset="-127"/>
                <a:ea typeface="Batang" pitchFamily="18" charset="-127"/>
              </a:rPr>
              <a:t> </a:t>
            </a:r>
          </a:p>
          <a:p>
            <a:pPr lvl="0"/>
            <a:r>
              <a:rPr lang="en-US" sz="3200" b="1" i="1" dirty="0" smtClean="0">
                <a:latin typeface="Batang" pitchFamily="18" charset="-127"/>
                <a:ea typeface="Batang" pitchFamily="18" charset="-127"/>
              </a:rPr>
              <a:t>Public Relations</a:t>
            </a:r>
            <a:r>
              <a:rPr lang="en-US" sz="3200" i="1" dirty="0" smtClean="0">
                <a:latin typeface="Batang" pitchFamily="18" charset="-127"/>
                <a:ea typeface="Batang" pitchFamily="18" charset="-127"/>
              </a:rPr>
              <a:t> </a:t>
            </a:r>
          </a:p>
          <a:p>
            <a:pPr lvl="0"/>
            <a:r>
              <a:rPr lang="en-US" sz="3200" b="1" i="1" dirty="0" smtClean="0">
                <a:latin typeface="Batang" pitchFamily="18" charset="-127"/>
                <a:ea typeface="Batang" pitchFamily="18" charset="-127"/>
              </a:rPr>
              <a:t>Refrigerated truck</a:t>
            </a:r>
            <a:r>
              <a:rPr lang="en-US" sz="3200" i="1" dirty="0" smtClean="0">
                <a:latin typeface="Batang" pitchFamily="18" charset="-127"/>
                <a:ea typeface="Batang" pitchFamily="18" charset="-127"/>
              </a:rPr>
              <a:t> </a:t>
            </a:r>
          </a:p>
          <a:p>
            <a:pPr lvl="0"/>
            <a:r>
              <a:rPr lang="en-US" sz="3200" b="1" i="1" dirty="0" smtClean="0">
                <a:latin typeface="Batang" pitchFamily="18" charset="-127"/>
                <a:ea typeface="Batang" pitchFamily="18" charset="-127"/>
              </a:rPr>
              <a:t>Refrigerators</a:t>
            </a:r>
            <a:r>
              <a:rPr lang="en-US" sz="3200" i="1" dirty="0" smtClean="0">
                <a:latin typeface="Batang" pitchFamily="18" charset="-127"/>
                <a:ea typeface="Batang" pitchFamily="18" charset="-127"/>
              </a:rPr>
              <a:t> </a:t>
            </a:r>
          </a:p>
          <a:p>
            <a:pPr lvl="0"/>
            <a:r>
              <a:rPr lang="en-US" sz="3200" b="1" i="1" dirty="0" smtClean="0">
                <a:latin typeface="Batang" pitchFamily="18" charset="-127"/>
                <a:ea typeface="Batang" pitchFamily="18" charset="-127"/>
              </a:rPr>
              <a:t>Shelves for the warehouse</a:t>
            </a:r>
            <a:r>
              <a:rPr lang="en-US" sz="3200" i="1" dirty="0" smtClean="0">
                <a:latin typeface="Batang" pitchFamily="18" charset="-127"/>
                <a:ea typeface="Batang" pitchFamily="18" charset="-127"/>
              </a:rPr>
              <a:t> </a:t>
            </a:r>
          </a:p>
          <a:p>
            <a:pPr lvl="0"/>
            <a:r>
              <a:rPr lang="en-US" sz="3200" b="1" i="1" dirty="0" smtClean="0">
                <a:latin typeface="Batang" pitchFamily="18" charset="-127"/>
                <a:ea typeface="Batang" pitchFamily="18" charset="-127"/>
              </a:rPr>
              <a:t>Software</a:t>
            </a:r>
            <a:endParaRPr lang="en-US" sz="3200" i="1" dirty="0" smtClean="0">
              <a:latin typeface="Batang" pitchFamily="18" charset="-127"/>
              <a:ea typeface="Batang" pitchFamily="18" charset="-127"/>
            </a:endParaRPr>
          </a:p>
          <a:p>
            <a:pPr lvl="0"/>
            <a:r>
              <a:rPr lang="en-US" sz="3200" b="1" i="1" dirty="0" smtClean="0">
                <a:latin typeface="Batang" pitchFamily="18" charset="-127"/>
                <a:ea typeface="Batang" pitchFamily="18" charset="-127"/>
              </a:rPr>
              <a:t>Sponsorship for Fundraising and Galas</a:t>
            </a:r>
            <a:r>
              <a:rPr lang="en-US" sz="3200" i="1" dirty="0" smtClean="0">
                <a:latin typeface="Batang" pitchFamily="18" charset="-127"/>
                <a:ea typeface="Batang" pitchFamily="18" charset="-127"/>
              </a:rPr>
              <a:t> </a:t>
            </a:r>
          </a:p>
          <a:p>
            <a:pPr lvl="0"/>
            <a:r>
              <a:rPr lang="en-US" sz="3200" b="1" i="1" dirty="0" smtClean="0">
                <a:latin typeface="Batang" pitchFamily="18" charset="-127"/>
                <a:ea typeface="Batang" pitchFamily="18" charset="-127"/>
              </a:rPr>
              <a:t>Van</a:t>
            </a:r>
            <a:r>
              <a:rPr lang="en-US" sz="3200" i="1" dirty="0" smtClean="0">
                <a:latin typeface="Batang" pitchFamily="18" charset="-127"/>
                <a:ea typeface="Batang" pitchFamily="18" charset="-127"/>
              </a:rPr>
              <a:t> </a:t>
            </a:r>
          </a:p>
          <a:p>
            <a:pPr lvl="0"/>
            <a:r>
              <a:rPr lang="en-US" sz="3200" b="1" i="1" dirty="0" smtClean="0">
                <a:latin typeface="Batang" pitchFamily="18" charset="-127"/>
                <a:ea typeface="Batang" pitchFamily="18" charset="-127"/>
              </a:rPr>
              <a:t>Warehouse Fans</a:t>
            </a:r>
            <a:r>
              <a:rPr lang="en-US" sz="3200" i="1" dirty="0" smtClean="0">
                <a:latin typeface="Batang" pitchFamily="18" charset="-127"/>
                <a:ea typeface="Batang" pitchFamily="18" charset="-127"/>
              </a:rPr>
              <a:t> </a:t>
            </a:r>
          </a:p>
          <a:p>
            <a:pPr lvl="0"/>
            <a:r>
              <a:rPr lang="en-US" sz="3200" b="1" i="1" dirty="0" smtClean="0">
                <a:latin typeface="Batang" pitchFamily="18" charset="-127"/>
                <a:ea typeface="Batang" pitchFamily="18" charset="-127"/>
              </a:rPr>
              <a:t>Warehouse Volunteers</a:t>
            </a:r>
            <a:r>
              <a:rPr lang="en-US" sz="3200" i="1" dirty="0" smtClean="0">
                <a:latin typeface="Batang" pitchFamily="18" charset="-127"/>
                <a:ea typeface="Batang" pitchFamily="18" charset="-127"/>
              </a:rPr>
              <a:t> </a:t>
            </a:r>
          </a:p>
          <a:p>
            <a:pPr>
              <a:buNone/>
            </a:pPr>
            <a:r>
              <a:rPr lang="en-US" b="1" i="1" dirty="0" smtClean="0">
                <a:latin typeface="Batang" pitchFamily="18" charset="-127"/>
                <a:ea typeface="Batang" pitchFamily="18" charset="-127"/>
              </a:rPr>
              <a:t>	</a:t>
            </a:r>
            <a:r>
              <a:rPr lang="en-US" i="1" dirty="0" smtClean="0">
                <a:latin typeface="Batang" pitchFamily="18" charset="-127"/>
                <a:ea typeface="Batang" pitchFamily="18" charset="-127"/>
              </a:rPr>
              <a:t> </a:t>
            </a:r>
          </a:p>
          <a:p>
            <a:pPr>
              <a:buNone/>
            </a:pPr>
            <a:r>
              <a:rPr lang="en-US" dirty="0" smtClean="0"/>
              <a:t>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descr="\\Gcoserver\users\Albums\GCO Albums\Vibe Fundraiser Silent Auction 7.29.13\030.jpg"/>
          <p:cNvPicPr>
            <a:picLocks noChangeAspect="1" noChangeArrowheads="1"/>
          </p:cNvPicPr>
          <p:nvPr/>
        </p:nvPicPr>
        <p:blipFill>
          <a:blip r:embed="rId2" cstate="print"/>
          <a:srcRect l="67778" t="401" r="12222" b="11673"/>
          <a:stretch>
            <a:fillRect/>
          </a:stretch>
        </p:blipFill>
        <p:spPr bwMode="auto">
          <a:xfrm>
            <a:off x="1295400" y="4495801"/>
            <a:ext cx="914400" cy="1981201"/>
          </a:xfrm>
          <a:prstGeom prst="rect">
            <a:avLst/>
          </a:prstGeom>
          <a:noFill/>
        </p:spPr>
      </p:pic>
      <p:pic>
        <p:nvPicPr>
          <p:cNvPr id="18436" name="Picture 4" descr="\\Gcoserver\users\Albums\GCO Albums\Vibe Fundraiser Silent Auction 7.29.13\Vibe Fundraiser pictures\005.JPG"/>
          <p:cNvPicPr>
            <a:picLocks noChangeAspect="1" noChangeArrowheads="1"/>
          </p:cNvPicPr>
          <p:nvPr/>
        </p:nvPicPr>
        <p:blipFill>
          <a:blip r:embed="rId3" cstate="print"/>
          <a:srcRect l="17778" t="23333" r="58889" b="18889"/>
          <a:stretch>
            <a:fillRect/>
          </a:stretch>
        </p:blipFill>
        <p:spPr bwMode="auto">
          <a:xfrm>
            <a:off x="228600" y="3505201"/>
            <a:ext cx="914400" cy="1981201"/>
          </a:xfrm>
          <a:prstGeom prst="rect">
            <a:avLst/>
          </a:prstGeom>
          <a:noFill/>
        </p:spPr>
      </p:pic>
      <p:pic>
        <p:nvPicPr>
          <p:cNvPr id="18437" name="Picture 5" descr="\\Gcoserver\users\Albums\GCO Albums\Vibe Fundraiser Silent Auction 7.29.13\Vibe Fundraiser pictures\120.JPG"/>
          <p:cNvPicPr>
            <a:picLocks noChangeAspect="1" noChangeArrowheads="1"/>
          </p:cNvPicPr>
          <p:nvPr/>
        </p:nvPicPr>
        <p:blipFill>
          <a:blip r:embed="rId4" cstate="print"/>
          <a:srcRect l="43333" t="14444" r="39161" b="27778"/>
          <a:stretch>
            <a:fillRect/>
          </a:stretch>
        </p:blipFill>
        <p:spPr bwMode="auto">
          <a:xfrm>
            <a:off x="3505200" y="4495800"/>
            <a:ext cx="914400" cy="2057400"/>
          </a:xfrm>
          <a:prstGeom prst="rect">
            <a:avLst/>
          </a:prstGeom>
          <a:noFill/>
        </p:spPr>
      </p:pic>
      <p:pic>
        <p:nvPicPr>
          <p:cNvPr id="18439" name="Picture 7" descr="\\Gcoserver\users\Albums\GCO Albums\Fundraising Event 7.29.2014 Grille 401\Carol Fernaays and husband (2).JPG"/>
          <p:cNvPicPr>
            <a:picLocks noChangeAspect="1" noChangeArrowheads="1"/>
          </p:cNvPicPr>
          <p:nvPr/>
        </p:nvPicPr>
        <p:blipFill>
          <a:blip r:embed="rId5" cstate="print"/>
          <a:srcRect l="22800" t="21563" r="50000" b="26956"/>
          <a:stretch>
            <a:fillRect/>
          </a:stretch>
        </p:blipFill>
        <p:spPr bwMode="auto">
          <a:xfrm>
            <a:off x="4572000" y="3581400"/>
            <a:ext cx="838200" cy="1981200"/>
          </a:xfrm>
          <a:prstGeom prst="rect">
            <a:avLst/>
          </a:prstGeom>
          <a:noFill/>
        </p:spPr>
      </p:pic>
      <p:pic>
        <p:nvPicPr>
          <p:cNvPr id="18441" name="Picture 9" descr="\\Gcoserver\users\Albums\GCO Albums\Fundraising Event 7.29.2014 Grille 401\Spencer and Carol.JPG"/>
          <p:cNvPicPr>
            <a:picLocks noChangeAspect="1" noChangeArrowheads="1"/>
          </p:cNvPicPr>
          <p:nvPr/>
        </p:nvPicPr>
        <p:blipFill>
          <a:blip r:embed="rId6" cstate="print"/>
          <a:srcRect l="23393" t="5850" r="48889" b="12971"/>
          <a:stretch>
            <a:fillRect/>
          </a:stretch>
        </p:blipFill>
        <p:spPr bwMode="auto">
          <a:xfrm>
            <a:off x="2362200" y="3581400"/>
            <a:ext cx="937962" cy="1905000"/>
          </a:xfrm>
          <a:prstGeom prst="rect">
            <a:avLst/>
          </a:prstGeom>
          <a:noFill/>
        </p:spPr>
      </p:pic>
      <p:pic>
        <p:nvPicPr>
          <p:cNvPr id="18442" name="Picture 10" descr="C:\Users\AA\Desktop\Robert Denton.jpg"/>
          <p:cNvPicPr>
            <a:picLocks noChangeAspect="1" noChangeArrowheads="1"/>
          </p:cNvPicPr>
          <p:nvPr/>
        </p:nvPicPr>
        <p:blipFill>
          <a:blip r:embed="rId7" cstate="print"/>
          <a:srcRect l="27741" r="14094"/>
          <a:stretch>
            <a:fillRect/>
          </a:stretch>
        </p:blipFill>
        <p:spPr bwMode="auto">
          <a:xfrm>
            <a:off x="5638800" y="4572000"/>
            <a:ext cx="914400" cy="2057400"/>
          </a:xfrm>
          <a:prstGeom prst="rect">
            <a:avLst/>
          </a:prstGeom>
          <a:noFill/>
        </p:spPr>
      </p:pic>
      <p:pic>
        <p:nvPicPr>
          <p:cNvPr id="18443" name="Picture 11" descr="\\Gcoserver\users\Albums\GCO Albums\Carol\Carol 8.28.2013.JPG"/>
          <p:cNvPicPr>
            <a:picLocks noChangeAspect="1" noChangeArrowheads="1"/>
          </p:cNvPicPr>
          <p:nvPr/>
        </p:nvPicPr>
        <p:blipFill>
          <a:blip r:embed="rId8" cstate="print">
            <a:lum contrast="20000"/>
          </a:blip>
          <a:srcRect l="20000" t="15926" r="10000"/>
          <a:stretch>
            <a:fillRect/>
          </a:stretch>
        </p:blipFill>
        <p:spPr bwMode="auto">
          <a:xfrm>
            <a:off x="1981200" y="304800"/>
            <a:ext cx="2960723" cy="2667000"/>
          </a:xfrm>
          <a:prstGeom prst="rect">
            <a:avLst/>
          </a:prstGeom>
          <a:noFill/>
        </p:spPr>
      </p:pic>
      <p:sp>
        <p:nvSpPr>
          <p:cNvPr id="21" name="Rectangle 20"/>
          <p:cNvSpPr/>
          <p:nvPr/>
        </p:nvSpPr>
        <p:spPr>
          <a:xfrm>
            <a:off x="1" y="0"/>
            <a:ext cx="1910972" cy="1754326"/>
          </a:xfrm>
          <a:prstGeom prst="rect">
            <a:avLst/>
          </a:prstGeom>
          <a:noFill/>
        </p:spPr>
        <p:txBody>
          <a:bodyPr wrap="none" lIns="91440" tIns="45720" rIns="91440" bIns="45720">
            <a:spAutoFit/>
          </a:bodyPr>
          <a:lstStyle/>
          <a:p>
            <a:pPr algn="ctr"/>
            <a:r>
              <a:rPr lang="en-US" sz="36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Board </a:t>
            </a:r>
          </a:p>
          <a:p>
            <a:pPr algn="ctr"/>
            <a:r>
              <a:rPr lang="en-US" sz="36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of </a:t>
            </a:r>
          </a:p>
          <a:p>
            <a:pPr algn="ctr"/>
            <a:r>
              <a:rPr lang="en-US" sz="36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Directors</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 name="TextBox 23"/>
          <p:cNvSpPr txBox="1"/>
          <p:nvPr/>
        </p:nvSpPr>
        <p:spPr>
          <a:xfrm>
            <a:off x="0" y="2895600"/>
            <a:ext cx="6858000" cy="707886"/>
          </a:xfrm>
          <a:prstGeom prst="rect">
            <a:avLst/>
          </a:prstGeom>
          <a:noFill/>
        </p:spPr>
        <p:txBody>
          <a:bodyPr wrap="square" rtlCol="0">
            <a:spAutoFit/>
          </a:bodyPr>
          <a:lstStyle/>
          <a:p>
            <a:pPr algn="ctr"/>
            <a:r>
              <a:rPr lang="en-US" sz="2000" b="1" dirty="0" smtClean="0">
                <a:latin typeface="Agency FB" pitchFamily="34" charset="0"/>
              </a:rPr>
              <a:t>-President &amp; CEO</a:t>
            </a:r>
          </a:p>
          <a:p>
            <a:pPr algn="ctr"/>
            <a:r>
              <a:rPr lang="en-US" sz="2000" b="1" dirty="0" smtClean="0">
                <a:latin typeface="Agency FB" pitchFamily="34" charset="0"/>
              </a:rPr>
              <a:t>Carol Ray</a:t>
            </a:r>
            <a:endParaRPr lang="en-US" sz="2000" b="1" dirty="0">
              <a:latin typeface="Agency FB" pitchFamily="34" charset="0"/>
            </a:endParaRPr>
          </a:p>
        </p:txBody>
      </p:sp>
      <p:sp>
        <p:nvSpPr>
          <p:cNvPr id="25" name="TextBox 24"/>
          <p:cNvSpPr txBox="1"/>
          <p:nvPr/>
        </p:nvSpPr>
        <p:spPr>
          <a:xfrm>
            <a:off x="228600" y="5486402"/>
            <a:ext cx="914400" cy="646331"/>
          </a:xfrm>
          <a:prstGeom prst="rect">
            <a:avLst/>
          </a:prstGeom>
          <a:noFill/>
        </p:spPr>
        <p:txBody>
          <a:bodyPr wrap="square" rtlCol="0">
            <a:spAutoFit/>
          </a:bodyPr>
          <a:lstStyle/>
          <a:p>
            <a:pPr algn="ctr"/>
            <a:r>
              <a:rPr lang="en-US" b="1" dirty="0" smtClean="0">
                <a:latin typeface="Agency FB" pitchFamily="34" charset="0"/>
              </a:rPr>
              <a:t>Jose</a:t>
            </a:r>
          </a:p>
          <a:p>
            <a:pPr algn="ctr"/>
            <a:r>
              <a:rPr lang="en-US" b="1" dirty="0" smtClean="0">
                <a:latin typeface="Agency FB" pitchFamily="34" charset="0"/>
              </a:rPr>
              <a:t>Garces</a:t>
            </a:r>
            <a:endParaRPr lang="en-US" b="1" dirty="0">
              <a:latin typeface="Agency FB" pitchFamily="34" charset="0"/>
            </a:endParaRPr>
          </a:p>
        </p:txBody>
      </p:sp>
      <p:sp>
        <p:nvSpPr>
          <p:cNvPr id="26" name="TextBox 25"/>
          <p:cNvSpPr txBox="1"/>
          <p:nvPr/>
        </p:nvSpPr>
        <p:spPr>
          <a:xfrm>
            <a:off x="2286000" y="5486402"/>
            <a:ext cx="1066800" cy="646331"/>
          </a:xfrm>
          <a:prstGeom prst="rect">
            <a:avLst/>
          </a:prstGeom>
          <a:noFill/>
        </p:spPr>
        <p:txBody>
          <a:bodyPr wrap="square" rtlCol="0">
            <a:spAutoFit/>
          </a:bodyPr>
          <a:lstStyle/>
          <a:p>
            <a:pPr algn="ctr"/>
            <a:r>
              <a:rPr lang="en-US" b="1" dirty="0" smtClean="0">
                <a:latin typeface="Agency FB" pitchFamily="34" charset="0"/>
              </a:rPr>
              <a:t>Spencer</a:t>
            </a:r>
          </a:p>
          <a:p>
            <a:pPr algn="ctr"/>
            <a:r>
              <a:rPr lang="en-US" b="1" dirty="0" smtClean="0">
                <a:latin typeface="Agency FB" pitchFamily="34" charset="0"/>
              </a:rPr>
              <a:t>Ely</a:t>
            </a:r>
            <a:endParaRPr lang="en-US" b="1" dirty="0">
              <a:latin typeface="Agency FB" pitchFamily="34" charset="0"/>
            </a:endParaRPr>
          </a:p>
        </p:txBody>
      </p:sp>
      <p:sp>
        <p:nvSpPr>
          <p:cNvPr id="28" name="Rectangle 27"/>
          <p:cNvSpPr/>
          <p:nvPr/>
        </p:nvSpPr>
        <p:spPr>
          <a:xfrm>
            <a:off x="4876800" y="0"/>
            <a:ext cx="1981200" cy="1754326"/>
          </a:xfrm>
          <a:prstGeom prst="rect">
            <a:avLst/>
          </a:prstGeom>
        </p:spPr>
        <p:txBody>
          <a:bodyPr wrap="square">
            <a:spAutoFit/>
          </a:bodyPr>
          <a:lstStyle/>
          <a:p>
            <a:pPr algn="ctr"/>
            <a:r>
              <a:rPr lang="en-US" sz="36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Board </a:t>
            </a:r>
          </a:p>
          <a:p>
            <a:pPr algn="ctr"/>
            <a:r>
              <a:rPr lang="en-US" sz="36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of </a:t>
            </a:r>
          </a:p>
          <a:p>
            <a:pPr algn="ctr"/>
            <a:r>
              <a:rPr lang="en-US" sz="36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Directors</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9" name="TextBox 28"/>
          <p:cNvSpPr txBox="1"/>
          <p:nvPr/>
        </p:nvSpPr>
        <p:spPr>
          <a:xfrm>
            <a:off x="3429000" y="6553202"/>
            <a:ext cx="1066800" cy="646331"/>
          </a:xfrm>
          <a:prstGeom prst="rect">
            <a:avLst/>
          </a:prstGeom>
          <a:noFill/>
        </p:spPr>
        <p:txBody>
          <a:bodyPr wrap="square" rtlCol="0">
            <a:spAutoFit/>
          </a:bodyPr>
          <a:lstStyle/>
          <a:p>
            <a:pPr algn="ctr"/>
            <a:r>
              <a:rPr lang="en-US" b="1" dirty="0" smtClean="0">
                <a:latin typeface="Agency FB" pitchFamily="34" charset="0"/>
              </a:rPr>
              <a:t>Josef</a:t>
            </a:r>
          </a:p>
          <a:p>
            <a:pPr algn="ctr"/>
            <a:r>
              <a:rPr lang="en-US" b="1" dirty="0" smtClean="0">
                <a:latin typeface="Agency FB" pitchFamily="34" charset="0"/>
              </a:rPr>
              <a:t>Zappoli</a:t>
            </a:r>
            <a:endParaRPr lang="en-US" b="1" dirty="0">
              <a:latin typeface="Agency FB" pitchFamily="34" charset="0"/>
            </a:endParaRPr>
          </a:p>
        </p:txBody>
      </p:sp>
      <p:sp>
        <p:nvSpPr>
          <p:cNvPr id="30" name="TextBox 29"/>
          <p:cNvSpPr txBox="1"/>
          <p:nvPr/>
        </p:nvSpPr>
        <p:spPr>
          <a:xfrm>
            <a:off x="4419600" y="5562600"/>
            <a:ext cx="1143000" cy="646331"/>
          </a:xfrm>
          <a:prstGeom prst="rect">
            <a:avLst/>
          </a:prstGeom>
          <a:noFill/>
        </p:spPr>
        <p:txBody>
          <a:bodyPr wrap="square" rtlCol="0">
            <a:spAutoFit/>
          </a:bodyPr>
          <a:lstStyle/>
          <a:p>
            <a:pPr algn="ctr"/>
            <a:r>
              <a:rPr lang="en-US" b="1" dirty="0" smtClean="0">
                <a:latin typeface="Agency FB" pitchFamily="34" charset="0"/>
              </a:rPr>
              <a:t>Carol</a:t>
            </a:r>
          </a:p>
          <a:p>
            <a:pPr algn="ctr"/>
            <a:r>
              <a:rPr lang="en-US" b="1" dirty="0" err="1" smtClean="0">
                <a:latin typeface="Agency FB" pitchFamily="34" charset="0"/>
              </a:rPr>
              <a:t>Fernaays</a:t>
            </a:r>
            <a:endParaRPr lang="en-US" b="1" dirty="0">
              <a:latin typeface="Agency FB" pitchFamily="34" charset="0"/>
            </a:endParaRPr>
          </a:p>
        </p:txBody>
      </p:sp>
      <p:sp>
        <p:nvSpPr>
          <p:cNvPr id="31" name="TextBox 30"/>
          <p:cNvSpPr txBox="1"/>
          <p:nvPr/>
        </p:nvSpPr>
        <p:spPr>
          <a:xfrm>
            <a:off x="5638800" y="6629402"/>
            <a:ext cx="914400" cy="646331"/>
          </a:xfrm>
          <a:prstGeom prst="rect">
            <a:avLst/>
          </a:prstGeom>
          <a:noFill/>
        </p:spPr>
        <p:txBody>
          <a:bodyPr wrap="square" rtlCol="0">
            <a:spAutoFit/>
          </a:bodyPr>
          <a:lstStyle/>
          <a:p>
            <a:pPr algn="ctr"/>
            <a:r>
              <a:rPr lang="en-US" b="1" dirty="0" smtClean="0">
                <a:latin typeface="Agency FB" pitchFamily="34" charset="0"/>
              </a:rPr>
              <a:t>Robert</a:t>
            </a:r>
          </a:p>
          <a:p>
            <a:pPr algn="ctr"/>
            <a:r>
              <a:rPr lang="en-US" b="1" dirty="0" smtClean="0">
                <a:latin typeface="Agency FB" pitchFamily="34" charset="0"/>
              </a:rPr>
              <a:t>Denton</a:t>
            </a:r>
            <a:endParaRPr lang="en-US" b="1" dirty="0">
              <a:latin typeface="Agency FB" pitchFamily="34" charset="0"/>
            </a:endParaRPr>
          </a:p>
        </p:txBody>
      </p:sp>
      <p:sp>
        <p:nvSpPr>
          <p:cNvPr id="32" name="TextBox 31"/>
          <p:cNvSpPr txBox="1"/>
          <p:nvPr/>
        </p:nvSpPr>
        <p:spPr>
          <a:xfrm>
            <a:off x="1295400" y="6477002"/>
            <a:ext cx="914400" cy="646331"/>
          </a:xfrm>
          <a:prstGeom prst="rect">
            <a:avLst/>
          </a:prstGeom>
          <a:noFill/>
        </p:spPr>
        <p:txBody>
          <a:bodyPr wrap="square" rtlCol="0">
            <a:spAutoFit/>
          </a:bodyPr>
          <a:lstStyle/>
          <a:p>
            <a:pPr algn="ctr"/>
            <a:r>
              <a:rPr lang="en-US" b="1" dirty="0" smtClean="0">
                <a:latin typeface="Agency FB" pitchFamily="34" charset="0"/>
              </a:rPr>
              <a:t>Anne</a:t>
            </a:r>
          </a:p>
          <a:p>
            <a:pPr algn="ctr"/>
            <a:r>
              <a:rPr lang="en-US" b="1" dirty="0" smtClean="0">
                <a:latin typeface="Agency FB" pitchFamily="34" charset="0"/>
              </a:rPr>
              <a:t>Tanis</a:t>
            </a:r>
            <a:endParaRPr lang="en-US" b="1" dirty="0">
              <a:latin typeface="Agency FB" pitchFamily="34" charset="0"/>
            </a:endParaRPr>
          </a:p>
        </p:txBody>
      </p:sp>
      <p:sp>
        <p:nvSpPr>
          <p:cNvPr id="33" name="TextBox 32"/>
          <p:cNvSpPr txBox="1"/>
          <p:nvPr/>
        </p:nvSpPr>
        <p:spPr>
          <a:xfrm>
            <a:off x="0" y="7124985"/>
            <a:ext cx="6858000" cy="2019014"/>
          </a:xfrm>
          <a:prstGeom prst="rect">
            <a:avLst/>
          </a:prstGeom>
          <a:noFill/>
        </p:spPr>
        <p:txBody>
          <a:bodyPr wrap="square" rtlCol="0">
            <a:spAutoFit/>
          </a:bodyPr>
          <a:lstStyle/>
          <a:p>
            <a:pPr>
              <a:lnSpc>
                <a:spcPct val="80000"/>
              </a:lnSpc>
            </a:pPr>
            <a:endParaRPr lang="en-US" sz="2400" b="1" u="sng" dirty="0" smtClean="0">
              <a:solidFill>
                <a:srgbClr val="000000"/>
              </a:solidFill>
              <a:latin typeface="Agency FB" pitchFamily="34" charset="0"/>
            </a:endParaRPr>
          </a:p>
          <a:p>
            <a:pPr algn="ctr">
              <a:lnSpc>
                <a:spcPct val="80000"/>
              </a:lnSpc>
              <a:buNone/>
            </a:pPr>
            <a:r>
              <a:rPr lang="en-US" sz="2200" b="1" u="sng" dirty="0" smtClean="0">
                <a:solidFill>
                  <a:srgbClr val="000000"/>
                </a:solidFill>
                <a:latin typeface="Agency FB" pitchFamily="34" charset="0"/>
              </a:rPr>
              <a:t>Advisory Board Members</a:t>
            </a:r>
            <a:endParaRPr lang="en-US" sz="2200" b="1" dirty="0" smtClean="0">
              <a:latin typeface="Agency FB" pitchFamily="34" charset="0"/>
            </a:endParaRPr>
          </a:p>
          <a:p>
            <a:pPr algn="ctr">
              <a:lnSpc>
                <a:spcPct val="80000"/>
              </a:lnSpc>
              <a:buNone/>
            </a:pPr>
            <a:endParaRPr lang="en-US" sz="2200" b="1" dirty="0" smtClean="0">
              <a:solidFill>
                <a:srgbClr val="000000"/>
              </a:solidFill>
              <a:latin typeface="Agency FB" pitchFamily="34" charset="0"/>
            </a:endParaRPr>
          </a:p>
          <a:p>
            <a:pPr algn="ctr">
              <a:lnSpc>
                <a:spcPct val="80000"/>
              </a:lnSpc>
              <a:buNone/>
            </a:pPr>
            <a:r>
              <a:rPr lang="en-US" sz="2200" b="1" dirty="0" smtClean="0">
                <a:solidFill>
                  <a:srgbClr val="000000"/>
                </a:solidFill>
                <a:latin typeface="Agency FB" pitchFamily="34" charset="0"/>
              </a:rPr>
              <a:t>Robert Bonham</a:t>
            </a:r>
            <a:endParaRPr lang="en-US" sz="2200" b="1" dirty="0" smtClean="0">
              <a:latin typeface="Agency FB" pitchFamily="34" charset="0"/>
            </a:endParaRPr>
          </a:p>
          <a:p>
            <a:pPr algn="ctr">
              <a:lnSpc>
                <a:spcPct val="80000"/>
              </a:lnSpc>
              <a:buNone/>
            </a:pPr>
            <a:r>
              <a:rPr lang="en-US" sz="2200" b="1" dirty="0" smtClean="0">
                <a:solidFill>
                  <a:srgbClr val="000000"/>
                </a:solidFill>
                <a:latin typeface="Agency FB" pitchFamily="34" charset="0"/>
              </a:rPr>
              <a:t>Pastor Gary Dolphus</a:t>
            </a:r>
          </a:p>
          <a:p>
            <a:pPr algn="ctr">
              <a:lnSpc>
                <a:spcPct val="80000"/>
              </a:lnSpc>
              <a:buNone/>
            </a:pPr>
            <a:r>
              <a:rPr lang="en-US" sz="2200" b="1" dirty="0" smtClean="0">
                <a:solidFill>
                  <a:srgbClr val="000000"/>
                </a:solidFill>
                <a:latin typeface="Agency FB" pitchFamily="34" charset="0"/>
              </a:rPr>
              <a:t>Deana Thomas</a:t>
            </a:r>
            <a:endParaRPr lang="en-US" sz="2200" b="1" dirty="0" smtClean="0">
              <a:latin typeface="Agency FB" pitchFamily="34" charset="0"/>
            </a:endParaRP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152400" y="3505200"/>
            <a:ext cx="6400800" cy="4953000"/>
          </a:xfrm>
        </p:spPr>
        <p:txBody>
          <a:bodyPr>
            <a:normAutofit lnSpcReduction="10000"/>
          </a:bodyPr>
          <a:lstStyle/>
          <a:p>
            <a:pPr algn="just" eaLnBrk="1" hangingPunct="1">
              <a:lnSpc>
                <a:spcPct val="80000"/>
              </a:lnSpc>
              <a:buFont typeface="Wingdings" pitchFamily="2" charset="2"/>
              <a:buNone/>
            </a:pPr>
            <a:r>
              <a:rPr lang="en-US" sz="1600" dirty="0" smtClean="0">
                <a:latin typeface="Franklin Gothic Book" pitchFamily="34" charset="0"/>
              </a:rPr>
              <a:t>	</a:t>
            </a:r>
          </a:p>
          <a:p>
            <a:pPr eaLnBrk="1" hangingPunct="1">
              <a:lnSpc>
                <a:spcPct val="80000"/>
              </a:lnSpc>
              <a:buFont typeface="Wingdings" pitchFamily="2" charset="2"/>
              <a:buNone/>
            </a:pPr>
            <a:r>
              <a:rPr lang="en-US" sz="1600" dirty="0" smtClean="0">
                <a:latin typeface="Bodoni MT Condensed" pitchFamily="18" charset="0"/>
              </a:rPr>
              <a:t>	</a:t>
            </a:r>
          </a:p>
          <a:p>
            <a:pPr algn="just" eaLnBrk="1" hangingPunct="1">
              <a:lnSpc>
                <a:spcPct val="80000"/>
              </a:lnSpc>
              <a:buFont typeface="Wingdings" pitchFamily="2" charset="2"/>
              <a:buNone/>
            </a:pPr>
            <a:r>
              <a:rPr lang="en-US" sz="1400" dirty="0" smtClean="0">
                <a:latin typeface="Bodoni MT" pitchFamily="18" charset="0"/>
              </a:rPr>
              <a:t>	</a:t>
            </a:r>
          </a:p>
          <a:p>
            <a:pPr algn="just" eaLnBrk="1" hangingPunct="1">
              <a:lnSpc>
                <a:spcPct val="80000"/>
              </a:lnSpc>
              <a:buFont typeface="Wingdings" pitchFamily="2" charset="2"/>
              <a:buNone/>
            </a:pPr>
            <a:endParaRPr lang="en-US" sz="1400" dirty="0" smtClean="0">
              <a:latin typeface="Bodoni MT" pitchFamily="18" charset="0"/>
            </a:endParaRPr>
          </a:p>
          <a:p>
            <a:pPr algn="just" eaLnBrk="1" hangingPunct="1">
              <a:lnSpc>
                <a:spcPct val="80000"/>
              </a:lnSpc>
              <a:buFont typeface="Wingdings" pitchFamily="2" charset="2"/>
              <a:buNone/>
            </a:pPr>
            <a:endParaRPr lang="en-US" sz="1400" dirty="0" smtClean="0">
              <a:latin typeface="Bodoni MT" pitchFamily="18" charset="0"/>
            </a:endParaRPr>
          </a:p>
          <a:p>
            <a:pPr algn="just" eaLnBrk="1" hangingPunct="1">
              <a:lnSpc>
                <a:spcPct val="80000"/>
              </a:lnSpc>
              <a:buFont typeface="Wingdings" pitchFamily="2" charset="2"/>
              <a:buNone/>
            </a:pPr>
            <a:endParaRPr lang="en-US" sz="1400" dirty="0" smtClean="0">
              <a:latin typeface="Bodoni MT" pitchFamily="18" charset="0"/>
            </a:endParaRPr>
          </a:p>
          <a:p>
            <a:pPr algn="just" eaLnBrk="1" hangingPunct="1">
              <a:lnSpc>
                <a:spcPct val="80000"/>
              </a:lnSpc>
              <a:buFont typeface="Wingdings" pitchFamily="2" charset="2"/>
              <a:buNone/>
            </a:pPr>
            <a:endParaRPr lang="en-US" sz="1400" dirty="0" smtClean="0">
              <a:latin typeface="Bodoni MT" pitchFamily="18" charset="0"/>
            </a:endParaRPr>
          </a:p>
          <a:p>
            <a:pPr algn="just" eaLnBrk="1" hangingPunct="1">
              <a:lnSpc>
                <a:spcPct val="80000"/>
              </a:lnSpc>
              <a:buFont typeface="Wingdings" pitchFamily="2" charset="2"/>
              <a:buNone/>
            </a:pPr>
            <a:endParaRPr lang="en-US" sz="1400" dirty="0" smtClean="0">
              <a:latin typeface="Bodoni MT" pitchFamily="18" charset="0"/>
            </a:endParaRPr>
          </a:p>
          <a:p>
            <a:pPr algn="just" eaLnBrk="1" hangingPunct="1">
              <a:lnSpc>
                <a:spcPct val="80000"/>
              </a:lnSpc>
              <a:buFont typeface="Wingdings" pitchFamily="2" charset="2"/>
              <a:buNone/>
            </a:pPr>
            <a:endParaRPr lang="en-US" sz="1400" dirty="0" smtClean="0">
              <a:latin typeface="Bodoni MT" pitchFamily="18" charset="0"/>
            </a:endParaRPr>
          </a:p>
          <a:p>
            <a:pPr algn="just" eaLnBrk="1" hangingPunct="1">
              <a:lnSpc>
                <a:spcPct val="80000"/>
              </a:lnSpc>
              <a:buFont typeface="Wingdings" pitchFamily="2" charset="2"/>
              <a:buNone/>
            </a:pPr>
            <a:endParaRPr lang="en-US" sz="1400" dirty="0" smtClean="0">
              <a:latin typeface="Bodoni MT" pitchFamily="18" charset="0"/>
            </a:endParaRPr>
          </a:p>
          <a:p>
            <a:pPr algn="just" eaLnBrk="1" hangingPunct="1">
              <a:lnSpc>
                <a:spcPct val="80000"/>
              </a:lnSpc>
              <a:buFont typeface="Wingdings" pitchFamily="2" charset="2"/>
              <a:buNone/>
            </a:pPr>
            <a:endParaRPr lang="en-US" sz="1400" dirty="0" smtClean="0">
              <a:latin typeface="Bodoni MT" pitchFamily="18" charset="0"/>
            </a:endParaRPr>
          </a:p>
          <a:p>
            <a:pPr algn="just" eaLnBrk="1" hangingPunct="1">
              <a:lnSpc>
                <a:spcPct val="80000"/>
              </a:lnSpc>
              <a:buFont typeface="Wingdings" pitchFamily="2" charset="2"/>
              <a:buNone/>
            </a:pPr>
            <a:endParaRPr lang="en-US" sz="1400" dirty="0" smtClean="0">
              <a:latin typeface="Bodoni MT" pitchFamily="18" charset="0"/>
            </a:endParaRPr>
          </a:p>
          <a:p>
            <a:pPr algn="just" eaLnBrk="1" hangingPunct="1">
              <a:lnSpc>
                <a:spcPct val="80000"/>
              </a:lnSpc>
              <a:buFont typeface="Wingdings" pitchFamily="2" charset="2"/>
              <a:buNone/>
            </a:pPr>
            <a:endParaRPr lang="en-US" sz="1400" dirty="0" smtClean="0">
              <a:latin typeface="Bodoni MT" pitchFamily="18" charset="0"/>
            </a:endParaRPr>
          </a:p>
          <a:p>
            <a:pPr algn="just" eaLnBrk="1" hangingPunct="1">
              <a:lnSpc>
                <a:spcPct val="80000"/>
              </a:lnSpc>
              <a:buFont typeface="Wingdings" pitchFamily="2" charset="2"/>
              <a:buNone/>
            </a:pPr>
            <a:endParaRPr lang="en-US" sz="1400" dirty="0" smtClean="0">
              <a:latin typeface="Bodoni MT" pitchFamily="18" charset="0"/>
            </a:endParaRPr>
          </a:p>
          <a:p>
            <a:pPr algn="just" eaLnBrk="1" hangingPunct="1">
              <a:lnSpc>
                <a:spcPct val="80000"/>
              </a:lnSpc>
              <a:buFont typeface="Wingdings" pitchFamily="2" charset="2"/>
              <a:buNone/>
            </a:pPr>
            <a:endParaRPr lang="en-US" sz="1400" dirty="0" smtClean="0">
              <a:latin typeface="Bodoni MT" pitchFamily="18" charset="0"/>
            </a:endParaRPr>
          </a:p>
          <a:p>
            <a:pPr algn="just" eaLnBrk="1" hangingPunct="1">
              <a:lnSpc>
                <a:spcPct val="80000"/>
              </a:lnSpc>
              <a:buFont typeface="Wingdings" pitchFamily="2" charset="2"/>
              <a:buNone/>
            </a:pPr>
            <a:endParaRPr lang="en-US" sz="1400" dirty="0" smtClean="0">
              <a:latin typeface="Bodoni MT" pitchFamily="18" charset="0"/>
            </a:endParaRPr>
          </a:p>
          <a:p>
            <a:pPr algn="just" eaLnBrk="1" hangingPunct="1">
              <a:lnSpc>
                <a:spcPct val="80000"/>
              </a:lnSpc>
              <a:buFont typeface="Wingdings" pitchFamily="2" charset="2"/>
              <a:buNone/>
            </a:pPr>
            <a:endParaRPr lang="en-US" sz="1400" dirty="0" smtClean="0">
              <a:latin typeface="Bodoni MT" pitchFamily="18" charset="0"/>
            </a:endParaRPr>
          </a:p>
          <a:p>
            <a:pPr algn="just" eaLnBrk="1" hangingPunct="1">
              <a:lnSpc>
                <a:spcPct val="80000"/>
              </a:lnSpc>
              <a:buFont typeface="Wingdings" pitchFamily="2" charset="2"/>
              <a:buNone/>
            </a:pPr>
            <a:endParaRPr lang="en-US" sz="1400" dirty="0" smtClean="0">
              <a:latin typeface="Bodoni MT" pitchFamily="18" charset="0"/>
            </a:endParaRPr>
          </a:p>
          <a:p>
            <a:pPr algn="just" eaLnBrk="1" hangingPunct="1">
              <a:lnSpc>
                <a:spcPct val="80000"/>
              </a:lnSpc>
              <a:buFont typeface="Wingdings" pitchFamily="2" charset="2"/>
              <a:buNone/>
            </a:pPr>
            <a:endParaRPr lang="en-US" sz="1400" dirty="0" smtClean="0">
              <a:latin typeface="Bodoni MT" pitchFamily="18" charset="0"/>
            </a:endParaRPr>
          </a:p>
          <a:p>
            <a:pPr algn="just" eaLnBrk="1" hangingPunct="1">
              <a:lnSpc>
                <a:spcPct val="80000"/>
              </a:lnSpc>
              <a:buFont typeface="Wingdings" pitchFamily="2" charset="2"/>
              <a:buNone/>
            </a:pPr>
            <a:endParaRPr lang="en-US" sz="1400" dirty="0" smtClean="0">
              <a:latin typeface="Bodoni MT" pitchFamily="18" charset="0"/>
            </a:endParaRPr>
          </a:p>
          <a:p>
            <a:pPr algn="just" eaLnBrk="1" hangingPunct="1">
              <a:lnSpc>
                <a:spcPct val="80000"/>
              </a:lnSpc>
              <a:buFont typeface="Wingdings" pitchFamily="2" charset="2"/>
              <a:buNone/>
            </a:pPr>
            <a:endParaRPr lang="en-US" sz="1400" dirty="0" smtClean="0">
              <a:latin typeface="Bodoni MT" pitchFamily="18" charset="0"/>
            </a:endParaRPr>
          </a:p>
          <a:p>
            <a:pPr algn="just" eaLnBrk="1" hangingPunct="1">
              <a:lnSpc>
                <a:spcPct val="80000"/>
              </a:lnSpc>
              <a:buFont typeface="Wingdings" pitchFamily="2" charset="2"/>
              <a:buNone/>
            </a:pPr>
            <a:r>
              <a:rPr lang="en-US" sz="3600" dirty="0" smtClean="0">
                <a:latin typeface="Palace Script MT" pitchFamily="66" charset="0"/>
              </a:rPr>
              <a:t>Carol A. Ray</a:t>
            </a:r>
          </a:p>
          <a:p>
            <a:pPr eaLnBrk="1" hangingPunct="1">
              <a:lnSpc>
                <a:spcPct val="80000"/>
              </a:lnSpc>
              <a:buFont typeface="Wingdings" pitchFamily="2" charset="2"/>
              <a:buNone/>
            </a:pPr>
            <a:endParaRPr lang="en-US" sz="3600" dirty="0" smtClean="0">
              <a:latin typeface="Palace Script MT" pitchFamily="66" charset="0"/>
            </a:endParaRPr>
          </a:p>
          <a:p>
            <a:pPr eaLnBrk="1" hangingPunct="1">
              <a:lnSpc>
                <a:spcPct val="80000"/>
              </a:lnSpc>
              <a:buFont typeface="Wingdings" pitchFamily="2" charset="2"/>
              <a:buNone/>
            </a:pPr>
            <a:endParaRPr lang="en-US" dirty="0" smtClean="0">
              <a:latin typeface="Palace Script MT" pitchFamily="66" charset="0"/>
            </a:endParaRPr>
          </a:p>
          <a:p>
            <a:pPr eaLnBrk="1" hangingPunct="1">
              <a:lnSpc>
                <a:spcPct val="80000"/>
              </a:lnSpc>
              <a:buFont typeface="Wingdings" pitchFamily="2" charset="2"/>
              <a:buNone/>
            </a:pPr>
            <a:endParaRPr lang="en-US" sz="2000" dirty="0" smtClean="0">
              <a:latin typeface="Bradley Hand ITC" pitchFamily="66" charset="0"/>
            </a:endParaRPr>
          </a:p>
          <a:p>
            <a:pPr eaLnBrk="1" hangingPunct="1">
              <a:lnSpc>
                <a:spcPct val="80000"/>
              </a:lnSpc>
              <a:buFont typeface="Wingdings" pitchFamily="2" charset="2"/>
              <a:buNone/>
            </a:pPr>
            <a:endParaRPr lang="en-US" sz="2000" dirty="0" smtClean="0">
              <a:latin typeface="Bradley Hand ITC" pitchFamily="66" charset="0"/>
            </a:endParaRPr>
          </a:p>
          <a:p>
            <a:pPr eaLnBrk="1" hangingPunct="1">
              <a:lnSpc>
                <a:spcPct val="80000"/>
              </a:lnSpc>
              <a:buFont typeface="Wingdings" pitchFamily="2" charset="2"/>
              <a:buNone/>
            </a:pPr>
            <a:endParaRPr lang="en-US" sz="2000" dirty="0" smtClean="0">
              <a:latin typeface="Bradley Hand ITC" pitchFamily="66" charset="0"/>
            </a:endParaRPr>
          </a:p>
          <a:p>
            <a:pPr eaLnBrk="1" hangingPunct="1">
              <a:lnSpc>
                <a:spcPct val="80000"/>
              </a:lnSpc>
              <a:buFont typeface="Wingdings" pitchFamily="2" charset="2"/>
              <a:buNone/>
            </a:pPr>
            <a:endParaRPr lang="en-US" sz="2000" dirty="0" smtClean="0">
              <a:latin typeface="Bradley Hand ITC" pitchFamily="66" charset="0"/>
            </a:endParaRPr>
          </a:p>
          <a:p>
            <a:pPr eaLnBrk="1" hangingPunct="1">
              <a:lnSpc>
                <a:spcPct val="80000"/>
              </a:lnSpc>
              <a:buFont typeface="Wingdings" pitchFamily="2" charset="2"/>
              <a:buNone/>
            </a:pPr>
            <a:endParaRPr lang="en-US" sz="2000" dirty="0" smtClean="0">
              <a:latin typeface="Bradley Hand ITC" pitchFamily="66" charset="0"/>
            </a:endParaRPr>
          </a:p>
          <a:p>
            <a:pPr eaLnBrk="1" hangingPunct="1">
              <a:lnSpc>
                <a:spcPct val="80000"/>
              </a:lnSpc>
              <a:buFont typeface="Wingdings" pitchFamily="2" charset="2"/>
              <a:buNone/>
            </a:pPr>
            <a:endParaRPr lang="en-US" sz="2000" dirty="0" smtClean="0">
              <a:latin typeface="Bradley Hand ITC" pitchFamily="66" charset="0"/>
            </a:endParaRPr>
          </a:p>
          <a:p>
            <a:pPr eaLnBrk="1" hangingPunct="1">
              <a:lnSpc>
                <a:spcPct val="80000"/>
              </a:lnSpc>
              <a:buFont typeface="Wingdings" pitchFamily="2" charset="2"/>
              <a:buNone/>
            </a:pPr>
            <a:endParaRPr lang="en-US" sz="2000" dirty="0" smtClean="0">
              <a:latin typeface="Bradley Hand ITC" pitchFamily="66" charset="0"/>
            </a:endParaRPr>
          </a:p>
          <a:p>
            <a:pPr eaLnBrk="1" hangingPunct="1">
              <a:lnSpc>
                <a:spcPct val="80000"/>
              </a:lnSpc>
              <a:buFont typeface="Wingdings" pitchFamily="2" charset="2"/>
              <a:buNone/>
            </a:pPr>
            <a:endParaRPr lang="en-US" sz="2000" dirty="0" smtClean="0">
              <a:latin typeface="Bradley Hand ITC" pitchFamily="66" charset="0"/>
            </a:endParaRPr>
          </a:p>
          <a:p>
            <a:pPr eaLnBrk="1" hangingPunct="1">
              <a:lnSpc>
                <a:spcPct val="80000"/>
              </a:lnSpc>
              <a:buFont typeface="Wingdings" pitchFamily="2" charset="2"/>
              <a:buNone/>
            </a:pPr>
            <a:endParaRPr lang="en-US" sz="2000" dirty="0" smtClean="0">
              <a:latin typeface="Bradley Hand ITC" pitchFamily="66" charset="0"/>
            </a:endParaRPr>
          </a:p>
          <a:p>
            <a:pPr eaLnBrk="1" hangingPunct="1">
              <a:lnSpc>
                <a:spcPct val="80000"/>
              </a:lnSpc>
              <a:buFont typeface="Wingdings" pitchFamily="2" charset="2"/>
              <a:buNone/>
            </a:pPr>
            <a:endParaRPr lang="en-US" sz="2400" dirty="0" smtClean="0">
              <a:latin typeface="Rage Italic" pitchFamily="66" charset="0"/>
            </a:endParaRPr>
          </a:p>
        </p:txBody>
      </p:sp>
      <p:sp>
        <p:nvSpPr>
          <p:cNvPr id="6" name="Rectangle 5"/>
          <p:cNvSpPr/>
          <p:nvPr/>
        </p:nvSpPr>
        <p:spPr>
          <a:xfrm>
            <a:off x="3336926" y="4110038"/>
            <a:ext cx="184731" cy="92333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endParaRPr lang="en-US" sz="5400" b="1" dirty="0">
              <a:ln/>
              <a:solidFill>
                <a:schemeClr val="accent3"/>
              </a:solidFill>
              <a:cs typeface="+mn-cs"/>
            </a:endParaRPr>
          </a:p>
        </p:txBody>
      </p:sp>
      <p:pic>
        <p:nvPicPr>
          <p:cNvPr id="10" name="Picture 9" descr="\\Gcoserver\users\Albums\GCO Albums\Carol\Carol 8.28.2013.JPG"/>
          <p:cNvPicPr/>
          <p:nvPr/>
        </p:nvPicPr>
        <p:blipFill>
          <a:blip r:embed="rId4" cstate="print"/>
          <a:srcRect/>
          <a:stretch>
            <a:fillRect/>
          </a:stretch>
        </p:blipFill>
        <p:spPr bwMode="auto">
          <a:xfrm rot="21023508">
            <a:off x="437758" y="444652"/>
            <a:ext cx="2819400" cy="2743200"/>
          </a:xfrm>
          <a:prstGeom prst="rect">
            <a:avLst/>
          </a:prstGeom>
          <a:ln>
            <a:noFill/>
          </a:ln>
          <a:effectLst>
            <a:softEdge rad="112500"/>
          </a:effectLst>
        </p:spPr>
      </p:pic>
      <p:graphicFrame>
        <p:nvGraphicFramePr>
          <p:cNvPr id="1027" name="Object 3"/>
          <p:cNvGraphicFramePr>
            <a:graphicFrameLocks noChangeAspect="1"/>
          </p:cNvGraphicFramePr>
          <p:nvPr/>
        </p:nvGraphicFramePr>
        <p:xfrm flipV="1">
          <a:off x="0" y="0"/>
          <a:ext cx="95490" cy="71439"/>
        </p:xfrm>
        <a:graphic>
          <a:graphicData uri="http://schemas.openxmlformats.org/presentationml/2006/ole">
            <p:oleObj spid="_x0000_s1027" name="Document" r:id="rId5" imgW="6350844" imgH="4769687" progId="Word.Document.12">
              <p:embed/>
            </p:oleObj>
          </a:graphicData>
        </a:graphic>
      </p:graphicFrame>
      <p:sp>
        <p:nvSpPr>
          <p:cNvPr id="11" name="Rectangle 10"/>
          <p:cNvSpPr/>
          <p:nvPr/>
        </p:nvSpPr>
        <p:spPr>
          <a:xfrm rot="505592">
            <a:off x="3044937" y="1022866"/>
            <a:ext cx="3802644" cy="1200329"/>
          </a:xfrm>
          <a:prstGeom prst="rect">
            <a:avLst/>
          </a:prstGeom>
          <a:noFill/>
          <a:effectLst>
            <a:outerShdw blurRad="127000" dist="50800" algn="ctr" rotWithShape="0">
              <a:srgbClr val="099FAF"/>
            </a:outerShdw>
          </a:effectLst>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600" b="1" dirty="0" smtClean="0">
                <a:ln>
                  <a:prstDash val="solid"/>
                </a:ln>
                <a:effectLst>
                  <a:outerShdw blurRad="88000" dist="50800" dir="5040000" algn="tl">
                    <a:schemeClr val="accent4">
                      <a:tint val="80000"/>
                      <a:satMod val="250000"/>
                      <a:alpha val="45000"/>
                    </a:schemeClr>
                  </a:outerShdw>
                </a:effectLst>
                <a:latin typeface="Californian FB" pitchFamily="18" charset="0"/>
              </a:rPr>
              <a:t>Message from Our</a:t>
            </a:r>
          </a:p>
          <a:p>
            <a:pPr algn="ctr"/>
            <a:r>
              <a:rPr lang="en-US" sz="3600" b="1" dirty="0" smtClean="0">
                <a:ln>
                  <a:prstDash val="solid"/>
                </a:ln>
                <a:effectLst>
                  <a:outerShdw blurRad="88000" dist="50800" dir="5040000" algn="tl">
                    <a:schemeClr val="accent4">
                      <a:tint val="80000"/>
                      <a:satMod val="250000"/>
                      <a:alpha val="45000"/>
                    </a:schemeClr>
                  </a:outerShdw>
                </a:effectLst>
                <a:latin typeface="Californian FB" pitchFamily="18" charset="0"/>
              </a:rPr>
              <a:t> President &amp; CEO</a:t>
            </a:r>
            <a:endParaRPr lang="en-US" sz="3600" b="1" dirty="0">
              <a:ln>
                <a:prstDash val="solid"/>
              </a:ln>
              <a:effectLst>
                <a:outerShdw blurRad="88000" dist="50800" dir="5040000" algn="tl">
                  <a:schemeClr val="accent4">
                    <a:tint val="80000"/>
                    <a:satMod val="250000"/>
                    <a:alpha val="45000"/>
                  </a:schemeClr>
                </a:outerShdw>
              </a:effectLst>
              <a:latin typeface="Californian FB" pitchFamily="18" charset="0"/>
            </a:endParaRPr>
          </a:p>
        </p:txBody>
      </p:sp>
      <p:sp>
        <p:nvSpPr>
          <p:cNvPr id="1029" name="Rectangle 5"/>
          <p:cNvSpPr>
            <a:spLocks noChangeArrowheads="1"/>
          </p:cNvSpPr>
          <p:nvPr/>
        </p:nvSpPr>
        <p:spPr bwMode="auto">
          <a:xfrm>
            <a:off x="0" y="3445521"/>
            <a:ext cx="6858000"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am delighted to announce that we have reached our twentieth year of serving our community. We proudly served over 9,700 families this past fiscal year. We have 7 sites (including our main office) in Broward County and one in Palm Beach County. We quickly offer assistance needed to stabilize a household by providing food, case management, rental or mortgage assistance, referrals and other ancillary services. Our main asset is the ability to give quality and quantitative case management.  The crucial areas addressed by this organization are hunger, economic crisis intervention and filling the gaps in services and resources whenever necessary. Hungry people receive immediate assistance and guidance while overcoming their crisis; problems are identified, and solutions are planned. In our community, we are often the first line of defense, in the war against personal disaster.</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Gateway Community Outreach is grateful for the incredible number of dedicated partners, people and companies who provided food, financial support or volunteer hours to those less fortunate in our communities. Your support is genuinely making a difference. With your food, financial support and with your volunteer hours, you are demonstrating that you care for people who find themselves in need of a hand up, not a hand out, during some genuinely difficult circumstances. Thank you for ensuring that everyone has a place at the table, and for fighting hunger and feeding hope. Our work is needed and our work continues. Thank you for making an impact in the lives of friends and neighbors.</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Please visit our website at </a:t>
            </a:r>
            <a:r>
              <a:rPr kumimoji="0" lang="en-US"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6"/>
              </a:rPr>
              <a:t>www.gcoflorida</a:t>
            </a:r>
            <a:r>
              <a:rPr kumimoji="0" lang="en-US" sz="14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for updated information and events</a:t>
            </a:r>
            <a:r>
              <a:rPr kumimoji="0" lang="en-US" sz="1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8" name="TextBox 3"/>
          <p:cNvSpPr txBox="1">
            <a:spLocks noChangeArrowheads="1"/>
          </p:cNvSpPr>
          <p:nvPr/>
        </p:nvSpPr>
        <p:spPr bwMode="auto">
          <a:xfrm>
            <a:off x="685800" y="7772401"/>
            <a:ext cx="5638800" cy="1182707"/>
          </a:xfrm>
          <a:prstGeom prst="rect">
            <a:avLst/>
          </a:prstGeom>
          <a:noFill/>
          <a:ln w="9525">
            <a:noFill/>
            <a:miter lim="800000"/>
            <a:headEnd/>
            <a:tailEnd/>
          </a:ln>
        </p:spPr>
        <p:txBody>
          <a:bodyPr wrap="square">
            <a:prstTxWarp prst="textWave4">
              <a:avLst/>
            </a:prstTxWarp>
            <a:spAutoFit/>
          </a:bodyPr>
          <a:lstStyle/>
          <a:p>
            <a:r>
              <a:rPr lang="en-US" sz="1400" u="sng" dirty="0" smtClean="0">
                <a:latin typeface="Nyala" pitchFamily="2" charset="0"/>
              </a:rPr>
              <a:t>Looking Ahead:</a:t>
            </a:r>
            <a:endParaRPr lang="en-US" sz="1400" u="sng" dirty="0">
              <a:latin typeface="Nyala" pitchFamily="2" charset="0"/>
            </a:endParaRPr>
          </a:p>
          <a:p>
            <a:pPr algn="just"/>
            <a:r>
              <a:rPr lang="en-US" sz="1400" dirty="0" smtClean="0">
                <a:latin typeface="Nyala" pitchFamily="2" charset="0"/>
              </a:rPr>
              <a:t>Gateway Community Outreach is seeking to expand services by actively looking to collaborate with other organizations to open other satellite sites throughout Broward County.  </a:t>
            </a:r>
            <a:endParaRPr lang="en-US" sz="1600" b="1" dirty="0">
              <a:latin typeface="Bodoni MT Condensed" pitchFamily="18" charset="0"/>
            </a:endParaRPr>
          </a:p>
        </p:txBody>
      </p:sp>
      <p:pic>
        <p:nvPicPr>
          <p:cNvPr id="7" name="Picture 6" descr="\\Gcoserver\users\Albums\GCO Albums\Satellite pictures\100NIKON\DSCN0601.JPG"/>
          <p:cNvPicPr/>
          <p:nvPr/>
        </p:nvPicPr>
        <p:blipFill>
          <a:blip r:embed="rId2" cstate="print"/>
          <a:stretch>
            <a:fillRect/>
          </a:stretch>
        </p:blipFill>
        <p:spPr bwMode="auto">
          <a:xfrm rot="371225">
            <a:off x="628873" y="423469"/>
            <a:ext cx="2304642" cy="1896261"/>
          </a:xfrm>
          <a:prstGeom prst="rect">
            <a:avLst/>
          </a:prstGeom>
          <a:ln>
            <a:noFill/>
          </a:ln>
          <a:effectLst>
            <a:softEdge rad="112500"/>
          </a:effectLst>
        </p:spPr>
        <p:style>
          <a:lnRef idx="2">
            <a:schemeClr val="accent2"/>
          </a:lnRef>
          <a:fillRef idx="1">
            <a:schemeClr val="lt1"/>
          </a:fillRef>
          <a:effectRef idx="0">
            <a:schemeClr val="accent2"/>
          </a:effectRef>
          <a:fontRef idx="minor">
            <a:schemeClr val="dk1"/>
          </a:fontRef>
        </p:style>
      </p:pic>
      <p:pic>
        <p:nvPicPr>
          <p:cNvPr id="8" name="Picture 7" descr="\\Gcoserver\users\Albums\GCO Albums\Clients 2013\012.JPG"/>
          <p:cNvPicPr/>
          <p:nvPr/>
        </p:nvPicPr>
        <p:blipFill>
          <a:blip r:embed="rId3" cstate="print"/>
          <a:stretch>
            <a:fillRect/>
          </a:stretch>
        </p:blipFill>
        <p:spPr bwMode="auto">
          <a:xfrm rot="21140896">
            <a:off x="3923043" y="2282769"/>
            <a:ext cx="2364718" cy="1856069"/>
          </a:xfrm>
          <a:prstGeom prst="rect">
            <a:avLst/>
          </a:prstGeom>
          <a:ln>
            <a:noFill/>
          </a:ln>
          <a:effectLst>
            <a:softEdge rad="112500"/>
          </a:effectLst>
        </p:spPr>
        <p:style>
          <a:lnRef idx="2">
            <a:schemeClr val="accent2"/>
          </a:lnRef>
          <a:fillRef idx="1">
            <a:schemeClr val="lt1"/>
          </a:fillRef>
          <a:effectRef idx="0">
            <a:schemeClr val="accent2"/>
          </a:effectRef>
          <a:fontRef idx="minor">
            <a:schemeClr val="dk1"/>
          </a:fontRef>
        </p:style>
      </p:pic>
      <p:sp>
        <p:nvSpPr>
          <p:cNvPr id="13" name="Rectangle 12"/>
          <p:cNvSpPr/>
          <p:nvPr/>
        </p:nvSpPr>
        <p:spPr>
          <a:xfrm>
            <a:off x="0" y="2514601"/>
            <a:ext cx="3429000" cy="5878532"/>
          </a:xfrm>
          <a:prstGeom prst="rect">
            <a:avLst/>
          </a:prstGeom>
        </p:spPr>
        <p:txBody>
          <a:bodyPr>
            <a:spAutoFit/>
          </a:bodyPr>
          <a:lstStyle/>
          <a:p>
            <a:pPr marL="274320" indent="-274320" algn="just">
              <a:lnSpc>
                <a:spcPct val="80000"/>
              </a:lnSpc>
              <a:buClr>
                <a:schemeClr val="accent3"/>
              </a:buClr>
              <a:buNone/>
              <a:defRPr/>
            </a:pPr>
            <a:r>
              <a:rPr lang="en-US" sz="1500" dirty="0" smtClean="0">
                <a:latin typeface="Franklin Gothic Book" pitchFamily="34" charset="0"/>
              </a:rPr>
              <a:t>	</a:t>
            </a:r>
            <a:r>
              <a:rPr lang="en-US" sz="1600" dirty="0" smtClean="0">
                <a:latin typeface="Nyala" pitchFamily="2" charset="0"/>
              </a:rPr>
              <a:t>With seven (7) satellite sites in operation within Broward and Palm Beach Counties, Gateway Community Outreach sites are staffed with a magnitude  of volunteers dedicated  and committed to the needs of those in their communities.  In 2014 our  volunteers provided over 18,000 hours of service towards Gateway efforts. Our sites provided the following services:</a:t>
            </a:r>
          </a:p>
          <a:p>
            <a:pPr marL="274320" indent="-274320" algn="just">
              <a:lnSpc>
                <a:spcPct val="80000"/>
              </a:lnSpc>
              <a:buClr>
                <a:schemeClr val="accent3"/>
              </a:buClr>
              <a:buNone/>
              <a:defRPr/>
            </a:pPr>
            <a:endParaRPr lang="en-US" sz="1200" dirty="0" smtClean="0">
              <a:latin typeface="Bodoni MT Condensed" pitchFamily="18" charset="0"/>
            </a:endParaRPr>
          </a:p>
          <a:p>
            <a:pPr marL="640080" lvl="1" indent="-246888">
              <a:lnSpc>
                <a:spcPct val="80000"/>
              </a:lnSpc>
              <a:buClr>
                <a:srgbClr val="6600CC"/>
              </a:buClr>
              <a:buFont typeface="Nyala" pitchFamily="2" charset="0"/>
              <a:buChar char="፠"/>
              <a:defRPr/>
            </a:pPr>
            <a:r>
              <a:rPr lang="en-US" sz="1500" dirty="0" smtClean="0">
                <a:latin typeface="Nyala" pitchFamily="2" charset="0"/>
              </a:rPr>
              <a:t>Intake/Assessment of Need	</a:t>
            </a:r>
          </a:p>
          <a:p>
            <a:pPr marL="640080" lvl="1" indent="-246888">
              <a:lnSpc>
                <a:spcPct val="80000"/>
              </a:lnSpc>
              <a:buClr>
                <a:srgbClr val="6600CC"/>
              </a:buClr>
              <a:buFont typeface="Nyala" pitchFamily="2" charset="0"/>
              <a:buChar char="፠"/>
              <a:defRPr/>
            </a:pPr>
            <a:r>
              <a:rPr lang="en-US" sz="1500" dirty="0" smtClean="0">
                <a:latin typeface="Nyala" pitchFamily="2" charset="0"/>
              </a:rPr>
              <a:t>90-Day Crisis Intervention Treatment Program</a:t>
            </a:r>
          </a:p>
          <a:p>
            <a:pPr marL="640080" lvl="1" indent="-246888">
              <a:lnSpc>
                <a:spcPct val="80000"/>
              </a:lnSpc>
              <a:buClr>
                <a:srgbClr val="6600CC"/>
              </a:buClr>
              <a:buFont typeface="Nyala" pitchFamily="2" charset="0"/>
              <a:buChar char="፠"/>
              <a:defRPr/>
            </a:pPr>
            <a:r>
              <a:rPr lang="en-US" sz="1500" dirty="0" smtClean="0">
                <a:latin typeface="Nyala" pitchFamily="2" charset="0"/>
              </a:rPr>
              <a:t>Case Management Services</a:t>
            </a:r>
          </a:p>
          <a:p>
            <a:pPr marL="640080" lvl="1" indent="-246888">
              <a:lnSpc>
                <a:spcPct val="80000"/>
              </a:lnSpc>
              <a:buClr>
                <a:srgbClr val="6600CC"/>
              </a:buClr>
              <a:buFont typeface="Nyala" pitchFamily="2" charset="0"/>
              <a:buChar char="፠"/>
              <a:defRPr/>
            </a:pPr>
            <a:r>
              <a:rPr lang="en-US" sz="1500" dirty="0" smtClean="0">
                <a:latin typeface="Nyala" pitchFamily="2" charset="0"/>
              </a:rPr>
              <a:t>Food Baskets</a:t>
            </a:r>
          </a:p>
          <a:p>
            <a:pPr marL="640080" lvl="1" indent="-246888">
              <a:lnSpc>
                <a:spcPct val="80000"/>
              </a:lnSpc>
              <a:buClr>
                <a:srgbClr val="6600CC"/>
              </a:buClr>
              <a:buFont typeface="Nyala" pitchFamily="2" charset="0"/>
              <a:buChar char="፠"/>
              <a:defRPr/>
            </a:pPr>
            <a:r>
              <a:rPr lang="en-US" sz="1500" dirty="0" smtClean="0">
                <a:latin typeface="Nyala" pitchFamily="2" charset="0"/>
              </a:rPr>
              <a:t>Rent/Mortgage Assistance</a:t>
            </a:r>
          </a:p>
          <a:p>
            <a:pPr marL="640080" lvl="1" indent="-246888">
              <a:lnSpc>
                <a:spcPct val="80000"/>
              </a:lnSpc>
              <a:buClr>
                <a:srgbClr val="6600CC"/>
              </a:buClr>
              <a:buFont typeface="Nyala" pitchFamily="2" charset="0"/>
              <a:buChar char="፠"/>
              <a:defRPr/>
            </a:pPr>
            <a:r>
              <a:rPr lang="en-US" sz="1500" dirty="0" smtClean="0">
                <a:latin typeface="Nyala" pitchFamily="2" charset="0"/>
              </a:rPr>
              <a:t>Bus Passes</a:t>
            </a:r>
          </a:p>
          <a:p>
            <a:pPr marL="640080" lvl="1" indent="-246888">
              <a:lnSpc>
                <a:spcPct val="80000"/>
              </a:lnSpc>
              <a:buClr>
                <a:srgbClr val="6600CC"/>
              </a:buClr>
              <a:buFont typeface="Nyala" pitchFamily="2" charset="0"/>
              <a:buChar char="፠"/>
              <a:defRPr/>
            </a:pPr>
            <a:r>
              <a:rPr lang="en-US" sz="1500" dirty="0" smtClean="0">
                <a:latin typeface="Nyala" pitchFamily="2" charset="0"/>
              </a:rPr>
              <a:t>Walmart Gift Cards for clothing</a:t>
            </a:r>
          </a:p>
          <a:p>
            <a:pPr marL="640080" lvl="1" indent="-246888">
              <a:lnSpc>
                <a:spcPct val="80000"/>
              </a:lnSpc>
              <a:buClr>
                <a:srgbClr val="6600CC"/>
              </a:buClr>
              <a:buFont typeface="Nyala" pitchFamily="2" charset="0"/>
              <a:buChar char="፠"/>
              <a:defRPr/>
            </a:pPr>
            <a:r>
              <a:rPr lang="en-US" sz="1500" dirty="0" smtClean="0">
                <a:latin typeface="Nyala" pitchFamily="2" charset="0"/>
              </a:rPr>
              <a:t>Special Needs Food</a:t>
            </a:r>
          </a:p>
          <a:p>
            <a:pPr marL="640080" lvl="1" indent="-246888">
              <a:lnSpc>
                <a:spcPct val="80000"/>
              </a:lnSpc>
              <a:buClr>
                <a:srgbClr val="6600CC"/>
              </a:buClr>
              <a:buFont typeface="Nyala" pitchFamily="2" charset="0"/>
              <a:buChar char="፠"/>
              <a:defRPr/>
            </a:pPr>
            <a:r>
              <a:rPr lang="en-US" sz="1500" dirty="0" smtClean="0">
                <a:latin typeface="Nyala" pitchFamily="2" charset="0"/>
              </a:rPr>
              <a:t>Water bill assistance</a:t>
            </a:r>
          </a:p>
          <a:p>
            <a:pPr marL="640080" lvl="1" indent="-246888">
              <a:lnSpc>
                <a:spcPct val="80000"/>
              </a:lnSpc>
              <a:buClr>
                <a:srgbClr val="6600CC"/>
              </a:buClr>
              <a:buFont typeface="Nyala" pitchFamily="2" charset="0"/>
              <a:buChar char="፠"/>
              <a:defRPr/>
            </a:pPr>
            <a:r>
              <a:rPr lang="en-US" sz="1500" dirty="0" smtClean="0">
                <a:latin typeface="Nyala" pitchFamily="2" charset="0"/>
              </a:rPr>
              <a:t>Baby Needs</a:t>
            </a:r>
          </a:p>
          <a:p>
            <a:pPr marL="640080" lvl="1" indent="-246888">
              <a:lnSpc>
                <a:spcPct val="80000"/>
              </a:lnSpc>
              <a:buClr>
                <a:srgbClr val="6600CC"/>
              </a:buClr>
              <a:buFont typeface="Nyala" pitchFamily="2" charset="0"/>
              <a:buChar char="፠"/>
              <a:defRPr/>
            </a:pPr>
            <a:r>
              <a:rPr lang="en-US" sz="1500" dirty="0" smtClean="0">
                <a:latin typeface="Nyala" pitchFamily="2" charset="0"/>
              </a:rPr>
              <a:t>Children Summer food boxes</a:t>
            </a:r>
          </a:p>
          <a:p>
            <a:pPr marL="640080" lvl="1" indent="-246888">
              <a:lnSpc>
                <a:spcPct val="80000"/>
              </a:lnSpc>
              <a:buClr>
                <a:srgbClr val="6600CC"/>
              </a:buClr>
              <a:buFont typeface="Nyala" pitchFamily="2" charset="0"/>
              <a:buChar char="፠"/>
              <a:defRPr/>
            </a:pPr>
            <a:r>
              <a:rPr lang="en-US" sz="1500" dirty="0" smtClean="0">
                <a:latin typeface="Nyala" pitchFamily="2" charset="0"/>
              </a:rPr>
              <a:t>Special Touch Holiday Events</a:t>
            </a:r>
          </a:p>
          <a:p>
            <a:pPr marL="640080" lvl="1" indent="-246888">
              <a:lnSpc>
                <a:spcPct val="80000"/>
              </a:lnSpc>
              <a:buClr>
                <a:srgbClr val="6600CC"/>
              </a:buClr>
              <a:buFont typeface="Nyala" pitchFamily="2" charset="0"/>
              <a:buChar char="፠"/>
              <a:defRPr/>
            </a:pPr>
            <a:r>
              <a:rPr lang="en-US" sz="1500" dirty="0" smtClean="0">
                <a:latin typeface="Nyala" pitchFamily="2" charset="0"/>
              </a:rPr>
              <a:t>Food Stamps</a:t>
            </a:r>
          </a:p>
          <a:p>
            <a:pPr marL="640080" lvl="1" indent="-246888">
              <a:lnSpc>
                <a:spcPct val="80000"/>
              </a:lnSpc>
              <a:buClr>
                <a:srgbClr val="6600CC"/>
              </a:buClr>
              <a:buFont typeface="Nyala" pitchFamily="2" charset="0"/>
              <a:buChar char="፠"/>
              <a:defRPr/>
            </a:pPr>
            <a:r>
              <a:rPr lang="en-US" sz="1500" dirty="0" smtClean="0">
                <a:latin typeface="Nyala" pitchFamily="2" charset="0"/>
              </a:rPr>
              <a:t>Medicaid</a:t>
            </a:r>
          </a:p>
          <a:p>
            <a:pPr marL="640080" lvl="1" indent="-246888">
              <a:lnSpc>
                <a:spcPct val="80000"/>
              </a:lnSpc>
              <a:buClr>
                <a:srgbClr val="6600CC"/>
              </a:buClr>
              <a:buFont typeface="Nyala" pitchFamily="2" charset="0"/>
              <a:buChar char="፠"/>
              <a:defRPr/>
            </a:pPr>
            <a:endParaRPr lang="en-US" sz="1500" dirty="0" smtClean="0">
              <a:latin typeface="Nyala" pitchFamily="2" charset="0"/>
            </a:endParaRPr>
          </a:p>
          <a:p>
            <a:pPr marL="640080" lvl="1" indent="-246888">
              <a:lnSpc>
                <a:spcPct val="80000"/>
              </a:lnSpc>
              <a:buClr>
                <a:srgbClr val="6600CC"/>
              </a:buClr>
              <a:buFont typeface="Nyala" pitchFamily="2" charset="0"/>
              <a:buChar char="፠"/>
              <a:defRPr/>
            </a:pPr>
            <a:endParaRPr lang="en-US" sz="1500" dirty="0" smtClean="0">
              <a:latin typeface="Nyala" pitchFamily="2" charset="0"/>
            </a:endParaRPr>
          </a:p>
          <a:p>
            <a:pPr marL="114300" lvl="1" indent="50800" algn="ctr">
              <a:lnSpc>
                <a:spcPct val="80000"/>
              </a:lnSpc>
              <a:buClr>
                <a:schemeClr val="tx1"/>
              </a:buClr>
              <a:defRPr/>
            </a:pPr>
            <a:endParaRPr lang="en-US" sz="1200" b="1" dirty="0" smtClean="0">
              <a:ln w="12700">
                <a:solidFill>
                  <a:schemeClr val="tx2">
                    <a:satMod val="155000"/>
                  </a:schemeClr>
                </a:solidFill>
                <a:prstDash val="solid"/>
              </a:ln>
              <a:latin typeface="Bodoni MT Condensed" pitchFamily="18" charset="0"/>
            </a:endParaRPr>
          </a:p>
          <a:p>
            <a:pPr marL="0" lvl="1" indent="165100" algn="ctr">
              <a:lnSpc>
                <a:spcPct val="80000"/>
              </a:lnSpc>
              <a:buClr>
                <a:schemeClr val="tx1"/>
              </a:buClr>
              <a:defRPr/>
            </a:pPr>
            <a:endParaRPr lang="en-US" sz="1500" dirty="0" smtClean="0">
              <a:latin typeface="Nyala" pitchFamily="2" charset="0"/>
            </a:endParaRPr>
          </a:p>
        </p:txBody>
      </p:sp>
      <p:sp>
        <p:nvSpPr>
          <p:cNvPr id="14" name="Rectangle 13"/>
          <p:cNvSpPr/>
          <p:nvPr/>
        </p:nvSpPr>
        <p:spPr>
          <a:xfrm>
            <a:off x="2956374" y="1524001"/>
            <a:ext cx="3901626" cy="1939327"/>
          </a:xfrm>
          <a:prstGeom prst="rect">
            <a:avLst/>
          </a:prstGeom>
          <a:noFill/>
        </p:spPr>
        <p:txBody>
          <a:bodyPr wrap="none" lIns="91440" tIns="45720" rIns="91440" bIns="45720">
            <a:prstTxWarp prst="textArchUp">
              <a:avLst/>
            </a:prstTxWarp>
            <a:spAutoFit/>
          </a:bodyPr>
          <a:lstStyle/>
          <a:p>
            <a:pPr algn="ctr"/>
            <a:r>
              <a:rPr lang="en-US" sz="5400" b="1" i="1" cap="none" spc="0" dirty="0" smtClean="0">
                <a:ln w="10541" cmpd="sng">
                  <a:solidFill>
                    <a:srgbClr val="099FAF"/>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Californian FB" pitchFamily="18" charset="0"/>
              </a:rPr>
              <a:t>Program </a:t>
            </a:r>
          </a:p>
          <a:p>
            <a:pPr algn="ctr"/>
            <a:r>
              <a:rPr lang="en-US" sz="5400" b="1" i="1" cap="none" spc="0" dirty="0" smtClean="0">
                <a:ln w="10541" cmpd="sng">
                  <a:solidFill>
                    <a:srgbClr val="099FAF"/>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Californian FB" pitchFamily="18" charset="0"/>
              </a:rPr>
              <a:t>Highlights</a:t>
            </a:r>
            <a:endParaRPr lang="en-US" sz="5400" b="1" cap="none" spc="0" dirty="0">
              <a:ln w="10541" cmpd="sng">
                <a:solidFill>
                  <a:srgbClr val="099FAF"/>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Californian FB" pitchFamily="18" charset="0"/>
            </a:endParaRPr>
          </a:p>
        </p:txBody>
      </p:sp>
      <p:sp>
        <p:nvSpPr>
          <p:cNvPr id="15" name="Rectangle 14"/>
          <p:cNvSpPr/>
          <p:nvPr/>
        </p:nvSpPr>
        <p:spPr>
          <a:xfrm>
            <a:off x="3429000" y="4419600"/>
            <a:ext cx="3429000" cy="1865126"/>
          </a:xfrm>
          <a:prstGeom prst="rect">
            <a:avLst/>
          </a:prstGeom>
        </p:spPr>
        <p:txBody>
          <a:bodyPr>
            <a:spAutoFit/>
          </a:bodyPr>
          <a:lstStyle/>
          <a:p>
            <a:pPr marL="0" lvl="1" indent="165100" algn="ctr">
              <a:lnSpc>
                <a:spcPct val="80000"/>
              </a:lnSpc>
              <a:buClr>
                <a:schemeClr val="tx1"/>
              </a:buClr>
              <a:defRPr/>
            </a:pPr>
            <a:r>
              <a:rPr lang="en-US" sz="19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fornian FB" pitchFamily="18" charset="0"/>
              </a:rPr>
              <a:t>Plus Extensive Referral Services That Include:</a:t>
            </a:r>
          </a:p>
          <a:p>
            <a:pPr marL="640080" lvl="1" indent="-246888" algn="ctr">
              <a:lnSpc>
                <a:spcPct val="80000"/>
              </a:lnSpc>
              <a:buClr>
                <a:srgbClr val="6600CC"/>
              </a:buClr>
              <a:buFont typeface="Nyala" pitchFamily="2" charset="0"/>
              <a:buChar char="፠"/>
              <a:defRPr/>
            </a:pPr>
            <a:endParaRPr lang="en-US" sz="1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Bodoni MT" pitchFamily="18" charset="0"/>
            </a:endParaRPr>
          </a:p>
          <a:p>
            <a:pPr marL="640080" lvl="1" indent="-246888" algn="ctr">
              <a:lnSpc>
                <a:spcPct val="80000"/>
              </a:lnSpc>
              <a:buClr>
                <a:srgbClr val="6600CC"/>
              </a:buClr>
              <a:buFont typeface="Nyala" pitchFamily="2" charset="0"/>
              <a:buChar char="፠"/>
              <a:defRPr/>
            </a:pPr>
            <a:endParaRPr lang="en-US" sz="12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Bodoni MT Condensed" pitchFamily="18" charset="0"/>
            </a:endParaRPr>
          </a:p>
          <a:p>
            <a:pPr marL="640080" lvl="1" indent="-246888">
              <a:lnSpc>
                <a:spcPct val="80000"/>
              </a:lnSpc>
              <a:buClr>
                <a:srgbClr val="6600CC"/>
              </a:buClr>
              <a:buFont typeface="Nyala" pitchFamily="2" charset="0"/>
              <a:buChar char="፠"/>
              <a:defRPr/>
            </a:pPr>
            <a:r>
              <a:rPr lang="en-US" sz="1500" dirty="0" smtClean="0">
                <a:latin typeface="Nyala" pitchFamily="2" charset="0"/>
              </a:rPr>
              <a:t>Clothing </a:t>
            </a:r>
          </a:p>
          <a:p>
            <a:pPr marL="640080" lvl="1" indent="-246888">
              <a:lnSpc>
                <a:spcPct val="80000"/>
              </a:lnSpc>
              <a:buClr>
                <a:srgbClr val="6600CC"/>
              </a:buClr>
              <a:buFont typeface="Nyala" pitchFamily="2" charset="0"/>
              <a:buChar char="፠"/>
              <a:defRPr/>
            </a:pPr>
            <a:r>
              <a:rPr lang="en-US" sz="1500" dirty="0" smtClean="0">
                <a:latin typeface="Nyala" pitchFamily="2" charset="0"/>
              </a:rPr>
              <a:t>Furniture</a:t>
            </a:r>
          </a:p>
          <a:p>
            <a:pPr marL="640080" lvl="1" indent="-246888">
              <a:lnSpc>
                <a:spcPct val="80000"/>
              </a:lnSpc>
              <a:buClr>
                <a:srgbClr val="6600CC"/>
              </a:buClr>
              <a:buFont typeface="Nyala" pitchFamily="2" charset="0"/>
              <a:buChar char="፠"/>
              <a:defRPr/>
            </a:pPr>
            <a:r>
              <a:rPr lang="en-US" sz="1500" dirty="0" smtClean="0">
                <a:latin typeface="Nyala" pitchFamily="2" charset="0"/>
              </a:rPr>
              <a:t>Utility Assistance</a:t>
            </a:r>
          </a:p>
          <a:p>
            <a:pPr marL="640080" lvl="1" indent="-246888">
              <a:lnSpc>
                <a:spcPct val="80000"/>
              </a:lnSpc>
              <a:buClr>
                <a:srgbClr val="6600CC"/>
              </a:buClr>
              <a:buFont typeface="Nyala" pitchFamily="2" charset="0"/>
              <a:buChar char="፠"/>
              <a:defRPr/>
            </a:pPr>
            <a:r>
              <a:rPr lang="en-US" sz="1500" dirty="0" smtClean="0">
                <a:latin typeface="Nyala" pitchFamily="2" charset="0"/>
              </a:rPr>
              <a:t>Homeless Helpline</a:t>
            </a:r>
          </a:p>
          <a:p>
            <a:pPr marL="640080" lvl="1" indent="-246888">
              <a:lnSpc>
                <a:spcPct val="80000"/>
              </a:lnSpc>
              <a:buClr>
                <a:srgbClr val="6600CC"/>
              </a:buClr>
              <a:buFont typeface="Nyala" pitchFamily="2" charset="0"/>
              <a:buChar char="፠"/>
              <a:defRPr/>
            </a:pPr>
            <a:r>
              <a:rPr lang="en-US" sz="1500" dirty="0" smtClean="0">
                <a:latin typeface="Nyala" pitchFamily="2" charset="0"/>
              </a:rPr>
              <a:t>Transportation Assistance (T.O.P.S.)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7"/>
          <p:cNvSpPr>
            <a:spLocks noGrp="1" noChangeArrowheads="1"/>
          </p:cNvSpPr>
          <p:nvPr>
            <p:ph type="title"/>
          </p:nvPr>
        </p:nvSpPr>
        <p:spPr>
          <a:xfrm>
            <a:off x="0" y="0"/>
            <a:ext cx="685800" cy="5105400"/>
          </a:xfrm>
        </p:spPr>
        <p:txBody>
          <a:bodyPr vert="vert270">
            <a:noAutofit/>
          </a:bodyPr>
          <a:lstStyle/>
          <a:p>
            <a:pPr algn="ctr">
              <a:defRPr/>
            </a:pPr>
            <a:r>
              <a:rPr lang="en-US" sz="2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doni MT Condensed" pitchFamily="18" charset="0"/>
              </a:rPr>
              <a:t/>
            </a:r>
            <a:br>
              <a:rPr lang="en-US" sz="2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doni MT Condensed" pitchFamily="18" charset="0"/>
              </a:rPr>
            </a:br>
            <a:r>
              <a:rPr lang="en-US" sz="2400" b="1" i="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fornian FB" pitchFamily="18" charset="0"/>
              </a:rPr>
              <a:t/>
            </a:r>
            <a:br>
              <a:rPr lang="en-US" sz="2400" b="1" i="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fornian FB" pitchFamily="18" charset="0"/>
              </a:rPr>
            </a:br>
            <a:endParaRPr lang="en-US" sz="2400" b="1" i="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fornian FB" pitchFamily="18" charset="0"/>
            </a:endParaRPr>
          </a:p>
        </p:txBody>
      </p:sp>
      <p:sp>
        <p:nvSpPr>
          <p:cNvPr id="7171" name="Rectangle 9"/>
          <p:cNvSpPr>
            <a:spLocks noGrp="1" noChangeArrowheads="1"/>
          </p:cNvSpPr>
          <p:nvPr>
            <p:ph sz="half" idx="1"/>
          </p:nvPr>
        </p:nvSpPr>
        <p:spPr>
          <a:xfrm>
            <a:off x="1076706" y="4648200"/>
            <a:ext cx="2743200" cy="3601720"/>
          </a:xfrm>
        </p:spPr>
        <p:txBody>
          <a:bodyPr>
            <a:normAutofit/>
          </a:bodyPr>
          <a:lstStyle/>
          <a:p>
            <a:pPr eaLnBrk="1" hangingPunct="1">
              <a:lnSpc>
                <a:spcPct val="80000"/>
              </a:lnSpc>
              <a:buFont typeface="Wingdings" pitchFamily="2" charset="2"/>
              <a:buNone/>
            </a:pPr>
            <a:endParaRPr lang="en-US" sz="1400" dirty="0" smtClean="0">
              <a:solidFill>
                <a:srgbClr val="FF0000"/>
              </a:solidFill>
              <a:latin typeface="Franklin Gothic Book" pitchFamily="34" charset="0"/>
            </a:endParaRPr>
          </a:p>
          <a:p>
            <a:pPr eaLnBrk="1" hangingPunct="1">
              <a:lnSpc>
                <a:spcPct val="80000"/>
              </a:lnSpc>
              <a:buFont typeface="Wingdings" pitchFamily="2" charset="2"/>
              <a:buNone/>
            </a:pPr>
            <a:endParaRPr lang="en-US" sz="1400" dirty="0" smtClean="0">
              <a:solidFill>
                <a:srgbClr val="FF0000"/>
              </a:solidFill>
              <a:latin typeface="Franklin Gothic Book" pitchFamily="34" charset="0"/>
            </a:endParaRPr>
          </a:p>
          <a:p>
            <a:pPr eaLnBrk="1" hangingPunct="1">
              <a:lnSpc>
                <a:spcPct val="80000"/>
              </a:lnSpc>
              <a:buFont typeface="Wingdings" pitchFamily="2" charset="2"/>
              <a:buNone/>
            </a:pPr>
            <a:endParaRPr lang="en-US" sz="1400" dirty="0" smtClean="0">
              <a:solidFill>
                <a:srgbClr val="FF0000"/>
              </a:solidFill>
              <a:latin typeface="Franklin Gothic Book" pitchFamily="34" charset="0"/>
            </a:endParaRPr>
          </a:p>
        </p:txBody>
      </p:sp>
      <p:sp>
        <p:nvSpPr>
          <p:cNvPr id="10" name="TextBox 9"/>
          <p:cNvSpPr txBox="1"/>
          <p:nvPr/>
        </p:nvSpPr>
        <p:spPr>
          <a:xfrm>
            <a:off x="228600" y="533400"/>
            <a:ext cx="6400800" cy="830997"/>
          </a:xfrm>
          <a:prstGeom prst="rect">
            <a:avLst/>
          </a:prstGeom>
          <a:noFill/>
        </p:spPr>
        <p:txBody>
          <a:bodyPr wrap="square" rtlCol="0">
            <a:prstTxWarp prst="textWave2">
              <a:avLst/>
            </a:prstTxWarp>
            <a:spAutoFit/>
          </a:bodyPr>
          <a:lstStyle/>
          <a:p>
            <a:pPr algn="ctr"/>
            <a:r>
              <a:rPr lang="en-US" sz="2400" b="1" i="1" dirty="0" smtClean="0">
                <a:ln w="10541" cmpd="sng">
                  <a:solidFill>
                    <a:srgbClr val="6600CC"/>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Corsiva" pitchFamily="66" charset="0"/>
              </a:rPr>
              <a:t>Fundraising Event at “Grille 401” </a:t>
            </a:r>
            <a:endParaRPr lang="en-US" sz="2400" b="1" dirty="0">
              <a:ln w="10541" cmpd="sng">
                <a:solidFill>
                  <a:srgbClr val="6600CC"/>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otype Corsiva" pitchFamily="66" charset="0"/>
            </a:endParaRPr>
          </a:p>
        </p:txBody>
      </p:sp>
      <p:pic>
        <p:nvPicPr>
          <p:cNvPr id="1028" name="Picture 4"/>
          <p:cNvPicPr>
            <a:picLocks noChangeAspect="1" noChangeArrowheads="1"/>
          </p:cNvPicPr>
          <p:nvPr/>
        </p:nvPicPr>
        <p:blipFill>
          <a:blip r:embed="rId2" cstate="print"/>
          <a:stretch>
            <a:fillRect/>
          </a:stretch>
        </p:blipFill>
        <p:spPr bwMode="auto">
          <a:xfrm>
            <a:off x="3810000" y="6781802"/>
            <a:ext cx="2590800" cy="1981199"/>
          </a:xfrm>
          <a:prstGeom prst="rect">
            <a:avLst/>
          </a:prstGeom>
          <a:ln>
            <a:noFill/>
          </a:ln>
          <a:effectLst>
            <a:softEdge rad="112500"/>
          </a:effectLst>
        </p:spPr>
        <p:style>
          <a:lnRef idx="2">
            <a:schemeClr val="accent3"/>
          </a:lnRef>
          <a:fillRef idx="1">
            <a:schemeClr val="lt1"/>
          </a:fillRef>
          <a:effectRef idx="0">
            <a:schemeClr val="accent3"/>
          </a:effectRef>
          <a:fontRef idx="minor">
            <a:schemeClr val="dk1"/>
          </a:fontRef>
        </p:style>
      </p:pic>
      <p:sp>
        <p:nvSpPr>
          <p:cNvPr id="11" name="TextBox 10"/>
          <p:cNvSpPr txBox="1"/>
          <p:nvPr/>
        </p:nvSpPr>
        <p:spPr>
          <a:xfrm>
            <a:off x="609600" y="3886200"/>
            <a:ext cx="5715000" cy="2862322"/>
          </a:xfrm>
          <a:prstGeom prst="rect">
            <a:avLst/>
          </a:prstGeom>
          <a:noFill/>
        </p:spPr>
        <p:txBody>
          <a:bodyPr wrap="square" rtlCol="0">
            <a:spAutoFit/>
          </a:bodyPr>
          <a:lstStyle/>
          <a:p>
            <a:pPr lvl="0" algn="just"/>
            <a:r>
              <a:rPr lang="en-US" dirty="0" smtClean="0">
                <a:latin typeface="Narkisim" pitchFamily="34" charset="-79"/>
                <a:ea typeface="Calibri" pitchFamily="34" charset="0"/>
                <a:cs typeface="Narkisim" pitchFamily="34" charset="-79"/>
              </a:rPr>
              <a:t>Gateway Community Outreach hosted a business and social networking event to bring community awareness to the public. The Silent Auction and Networking affair proved to be a fun-filled night for everyone. The photos reflect some of the items that were auctioned such as beautiful artwork, autographed NFL items, spa gift certificates and many other items to raise money for Gateway Community Outreach’s Mission to safeguard and protect the most vulnerable community members.</a:t>
            </a:r>
            <a:endParaRPr lang="en-US" dirty="0" smtClean="0">
              <a:latin typeface="Narkisim" pitchFamily="34" charset="-79"/>
              <a:cs typeface="Narkisim" pitchFamily="34" charset="-79"/>
            </a:endParaRPr>
          </a:p>
          <a:p>
            <a:endParaRPr lang="en-US" dirty="0"/>
          </a:p>
        </p:txBody>
      </p:sp>
      <p:pic>
        <p:nvPicPr>
          <p:cNvPr id="19458" name="Picture 2" descr="\\Gcoserver\users\Albums\GCO Albums\Fundraising Event 7.29.2014 Grille 401\Isabella.JPG"/>
          <p:cNvPicPr>
            <a:picLocks noChangeAspect="1" noChangeArrowheads="1"/>
          </p:cNvPicPr>
          <p:nvPr/>
        </p:nvPicPr>
        <p:blipFill>
          <a:blip r:embed="rId3" cstate="print"/>
          <a:srcRect t="6250" b="17487"/>
          <a:stretch>
            <a:fillRect/>
          </a:stretch>
        </p:blipFill>
        <p:spPr bwMode="auto">
          <a:xfrm>
            <a:off x="3505201" y="1905000"/>
            <a:ext cx="2819401" cy="1938339"/>
          </a:xfrm>
          <a:prstGeom prst="rect">
            <a:avLst/>
          </a:prstGeom>
          <a:ln>
            <a:noFill/>
          </a:ln>
          <a:effectLst>
            <a:softEdge rad="112500"/>
          </a:effectLst>
        </p:spPr>
      </p:pic>
      <p:pic>
        <p:nvPicPr>
          <p:cNvPr id="19459" name="Picture 3" descr="\\Gcoserver\users\Albums\GCO Albums\Fundraising Event 7.29.2014 Grille 401\Jamie Roxx.JPG"/>
          <p:cNvPicPr>
            <a:picLocks noChangeAspect="1" noChangeArrowheads="1"/>
          </p:cNvPicPr>
          <p:nvPr/>
        </p:nvPicPr>
        <p:blipFill>
          <a:blip r:embed="rId4" cstate="print"/>
          <a:srcRect/>
          <a:stretch>
            <a:fillRect/>
          </a:stretch>
        </p:blipFill>
        <p:spPr bwMode="auto">
          <a:xfrm>
            <a:off x="685801" y="6705600"/>
            <a:ext cx="2803323" cy="2088059"/>
          </a:xfrm>
          <a:prstGeom prst="rect">
            <a:avLst/>
          </a:prstGeom>
          <a:ln>
            <a:noFill/>
          </a:ln>
          <a:effectLst>
            <a:softEdge rad="112500"/>
          </a:effectLst>
        </p:spPr>
      </p:pic>
      <p:pic>
        <p:nvPicPr>
          <p:cNvPr id="19460" name="Picture 4" descr="\\Gcoserver\users\Albums\GCO Albums\Fundraising Event 7.29.2014 Grille 401\Natalie . Miles.JPG"/>
          <p:cNvPicPr>
            <a:picLocks noChangeAspect="1" noChangeArrowheads="1"/>
          </p:cNvPicPr>
          <p:nvPr/>
        </p:nvPicPr>
        <p:blipFill>
          <a:blip r:embed="rId5" cstate="print"/>
          <a:srcRect/>
          <a:stretch>
            <a:fillRect/>
          </a:stretch>
        </p:blipFill>
        <p:spPr bwMode="auto">
          <a:xfrm>
            <a:off x="685800" y="1905001"/>
            <a:ext cx="2590800" cy="19431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6054" y="304800"/>
            <a:ext cx="6559549" cy="1219200"/>
          </a:xfrm>
        </p:spPr>
        <p:txBody>
          <a:bodyPr>
            <a:normAutofit fontScale="90000"/>
          </a:bodyPr>
          <a:lstStyle/>
          <a:p>
            <a:pPr>
              <a:defRPr/>
            </a:pPr>
            <a:r>
              <a:rPr lang="en-US" sz="5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Bodoni MT Condensed" pitchFamily="18" charset="0"/>
              </a:rPr>
              <a:t/>
            </a:r>
            <a:br>
              <a:rPr lang="en-US" sz="5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Bodoni MT Condensed" pitchFamily="18" charset="0"/>
              </a:rPr>
            </a:br>
            <a:r>
              <a:rPr lang="en-US" sz="5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Bodoni MT Condensed" pitchFamily="18" charset="0"/>
              </a:rPr>
              <a:t/>
            </a:r>
            <a:br>
              <a:rPr lang="en-US" sz="5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Bodoni MT Condensed" pitchFamily="18" charset="0"/>
              </a:rPr>
            </a:br>
            <a:endParaRPr lang="en-US" dirty="0"/>
          </a:p>
        </p:txBody>
      </p:sp>
      <p:sp>
        <p:nvSpPr>
          <p:cNvPr id="11" name="TextBox 10"/>
          <p:cNvSpPr txBox="1"/>
          <p:nvPr/>
        </p:nvSpPr>
        <p:spPr>
          <a:xfrm>
            <a:off x="0" y="1"/>
            <a:ext cx="6858000" cy="1200329"/>
          </a:xfrm>
          <a:prstGeom prst="rect">
            <a:avLst/>
          </a:prstGeom>
          <a:noFill/>
        </p:spPr>
        <p:txBody>
          <a:bodyPr wrap="square" rtlCol="0">
            <a:spAutoFit/>
          </a:bodyPr>
          <a:lstStyle/>
          <a:p>
            <a:pPr algn="ctr">
              <a:defRPr/>
            </a:pPr>
            <a:r>
              <a:rPr lang="en-US" sz="2400" b="1" i="1" dirty="0" smtClean="0">
                <a:ln w="10541" cmpd="sng">
                  <a:solidFill>
                    <a:srgbClr val="099FAF"/>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stellar" pitchFamily="18" charset="0"/>
              </a:rPr>
              <a:t>“2014  Holiday Special Touch” </a:t>
            </a:r>
          </a:p>
          <a:p>
            <a:pPr algn="ctr">
              <a:defRPr/>
            </a:pPr>
            <a:r>
              <a:rPr lang="en-US" sz="2400" b="1" i="1" dirty="0" smtClean="0">
                <a:ln w="10541" cmpd="sng">
                  <a:solidFill>
                    <a:srgbClr val="099FAF"/>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stellar" pitchFamily="18" charset="0"/>
                <a:ea typeface="Arial Unicode MS" pitchFamily="34" charset="-128"/>
                <a:cs typeface="Arial Unicode MS" pitchFamily="34" charset="-128"/>
              </a:rPr>
              <a:t>and Children’s Summer Food Boxes Distribution</a:t>
            </a:r>
            <a:endParaRPr lang="en-US" sz="2400" b="1" i="1" dirty="0">
              <a:ln w="10541" cmpd="sng">
                <a:solidFill>
                  <a:srgbClr val="099FAF"/>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stellar" pitchFamily="18" charset="0"/>
              <a:ea typeface="Arial Unicode MS" pitchFamily="34" charset="-128"/>
              <a:cs typeface="Arial Unicode MS" pitchFamily="34" charset="-128"/>
            </a:endParaRPr>
          </a:p>
        </p:txBody>
      </p:sp>
      <p:sp>
        <p:nvSpPr>
          <p:cNvPr id="12" name="TextBox 11"/>
          <p:cNvSpPr txBox="1"/>
          <p:nvPr/>
        </p:nvSpPr>
        <p:spPr>
          <a:xfrm>
            <a:off x="0" y="2895601"/>
            <a:ext cx="6858000" cy="4924425"/>
          </a:xfrm>
          <a:prstGeom prst="rect">
            <a:avLst/>
          </a:prstGeom>
          <a:noFill/>
        </p:spPr>
        <p:txBody>
          <a:bodyPr wrap="square" rtlCol="0">
            <a:spAutoFit/>
          </a:bodyPr>
          <a:lstStyle/>
          <a:p>
            <a:pPr algn="just"/>
            <a:r>
              <a:rPr lang="en-US" i="1" dirty="0" smtClean="0">
                <a:latin typeface="Narkisim" pitchFamily="34" charset="-79"/>
                <a:cs typeface="Narkisim" pitchFamily="34" charset="-79"/>
              </a:rPr>
              <a:t>Our </a:t>
            </a:r>
            <a:r>
              <a:rPr lang="en-US" b="1" i="1" dirty="0" smtClean="0">
                <a:latin typeface="Narkisim" pitchFamily="34" charset="-79"/>
                <a:cs typeface="Narkisim" pitchFamily="34" charset="-79"/>
              </a:rPr>
              <a:t>“Special Touch”</a:t>
            </a:r>
            <a:r>
              <a:rPr lang="en-US" dirty="0" smtClean="0">
                <a:latin typeface="Narkisim" pitchFamily="34" charset="-79"/>
                <a:cs typeface="Narkisim" pitchFamily="34" charset="-79"/>
              </a:rPr>
              <a:t> program is designed to provide a “Special Touch” to those families, individuals and children who are in extra need during specific times of the year. The holiday season is suppose to be a joyous time, but for some it can be a depressing and lonely time of the year. Gateway Community Outreach provides hope and compassion to those families who are experiencing tough economic times. Our Summer Distribution of Children’s Box program provides our youth with a healthy food box just for them. Nutritious and fun food for those young appetites are provided to those that may not have a lunch due to school being closed. During the holiday season our “Special Touch” Holiday program provides quality ingredients for a complete, healthy, fresh holiday meal for families to cook and enjoy with each other.  During the month of December Gateway provides toys for our young tots, wrapping paper, gift cards and personal hygiene products for all members of the family.  Gateway Community Outreach helps make the holiday season a joy-filled time of the year for the families we serve.  We strive to continue to bring  joy to all.</a:t>
            </a:r>
          </a:p>
          <a:p>
            <a:pPr algn="just"/>
            <a:endParaRPr lang="en-US" dirty="0"/>
          </a:p>
        </p:txBody>
      </p:sp>
      <p:pic>
        <p:nvPicPr>
          <p:cNvPr id="18434" name="Picture 2" descr="\\Gcoserver\users\Albums\GCO Albums\Christmas Special Touch 2014\DSCN1351.JPG"/>
          <p:cNvPicPr>
            <a:picLocks noChangeAspect="1" noChangeArrowheads="1"/>
          </p:cNvPicPr>
          <p:nvPr/>
        </p:nvPicPr>
        <p:blipFill>
          <a:blip r:embed="rId2" cstate="print"/>
          <a:srcRect/>
          <a:stretch>
            <a:fillRect/>
          </a:stretch>
        </p:blipFill>
        <p:spPr bwMode="auto">
          <a:xfrm>
            <a:off x="533400" y="7315200"/>
            <a:ext cx="2362200" cy="1771651"/>
          </a:xfrm>
          <a:prstGeom prst="rect">
            <a:avLst/>
          </a:prstGeom>
          <a:ln>
            <a:noFill/>
          </a:ln>
          <a:effectLst>
            <a:softEdge rad="112500"/>
          </a:effectLst>
        </p:spPr>
      </p:pic>
      <p:pic>
        <p:nvPicPr>
          <p:cNvPr id="18435" name="Picture 3" descr="\\Gcoserver\users\Albums\GCO Albums\Thanksgiving Special Touch 2014\DSCN1278.JPG"/>
          <p:cNvPicPr>
            <a:picLocks noChangeAspect="1" noChangeArrowheads="1"/>
          </p:cNvPicPr>
          <p:nvPr/>
        </p:nvPicPr>
        <p:blipFill>
          <a:blip r:embed="rId3" cstate="print"/>
          <a:srcRect/>
          <a:stretch>
            <a:fillRect/>
          </a:stretch>
        </p:blipFill>
        <p:spPr bwMode="auto">
          <a:xfrm>
            <a:off x="609600" y="1143000"/>
            <a:ext cx="2438400" cy="1828800"/>
          </a:xfrm>
          <a:prstGeom prst="rect">
            <a:avLst/>
          </a:prstGeom>
          <a:ln>
            <a:noFill/>
          </a:ln>
          <a:effectLst>
            <a:softEdge rad="112500"/>
          </a:effectLst>
        </p:spPr>
      </p:pic>
      <p:pic>
        <p:nvPicPr>
          <p:cNvPr id="18436" name="Picture 4" descr="\\Gcoserver\users\Albums\GCO Albums\Christmas Special Touch 2014\DSCN1330.JPG"/>
          <p:cNvPicPr>
            <a:picLocks noChangeAspect="1" noChangeArrowheads="1"/>
          </p:cNvPicPr>
          <p:nvPr/>
        </p:nvPicPr>
        <p:blipFill>
          <a:blip r:embed="rId4" cstate="print"/>
          <a:srcRect/>
          <a:stretch>
            <a:fillRect/>
          </a:stretch>
        </p:blipFill>
        <p:spPr bwMode="auto">
          <a:xfrm>
            <a:off x="3733800" y="1162051"/>
            <a:ext cx="2438400" cy="1828800"/>
          </a:xfrm>
          <a:prstGeom prst="rect">
            <a:avLst/>
          </a:prstGeom>
          <a:ln>
            <a:noFill/>
          </a:ln>
          <a:effectLst>
            <a:softEdge rad="112500"/>
          </a:effectLst>
        </p:spPr>
      </p:pic>
      <p:pic>
        <p:nvPicPr>
          <p:cNvPr id="18437" name="Picture 5" descr="\\Gcoserver\users\Albums\GCO Albums\Christmas Special Touch 2014\DSCN1354.JPG"/>
          <p:cNvPicPr>
            <a:picLocks noChangeAspect="1" noChangeArrowheads="1"/>
          </p:cNvPicPr>
          <p:nvPr/>
        </p:nvPicPr>
        <p:blipFill>
          <a:blip r:embed="rId5" cstate="print"/>
          <a:srcRect/>
          <a:stretch>
            <a:fillRect/>
          </a:stretch>
        </p:blipFill>
        <p:spPr bwMode="auto">
          <a:xfrm>
            <a:off x="3886200" y="7353301"/>
            <a:ext cx="2286000" cy="1714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304800" y="7924800"/>
            <a:ext cx="2438400" cy="369332"/>
          </a:xfrm>
          <a:prstGeom prst="rect">
            <a:avLst/>
          </a:prstGeom>
          <a:noFill/>
        </p:spPr>
        <p:txBody>
          <a:bodyPr wrap="square" rtlCol="0">
            <a:spAutoFit/>
          </a:bodyPr>
          <a:lstStyle/>
          <a:p>
            <a:endParaRPr lang="en-US" dirty="0"/>
          </a:p>
        </p:txBody>
      </p:sp>
      <p:sp>
        <p:nvSpPr>
          <p:cNvPr id="6146" name="AutoShape 2" descr="data:image/jpeg;base64,/9j/4AAQSkZJRgABAQAAAQABAAD/2wCEAAkGBxQTEhUSExQWFBUSGRQYFxgYFBUUGBoYFBUWFhgYFRcYHCggGBwlGxYXIjEhJSkrLi4uFx80ODMsNygtLisBCgoKDg0OGxAQGy4kICQvLTI0MiwsLC40LSwsLDUsLCwsNDgsLDQvLCwvNCwsNCwsLCwsLCwsLCwsNCwsLCwsLP/AABEIAHkBoAMBEQACEQEDEQH/xAAcAAEAAwEBAQEBAAAAAAAAAAAABQYHBAMCAQj/xABIEAABAwIDAwYICgoCAgMAAAABAAIDBBEFEiEGMUEHE1FxgZEiNGFyc6GywRQzNUKCg5KisbMjMlJUYpPCw9HSFvBT4RUkQ//EABoBAQADAQEBAAAAAAAAAAAAAAAEBQYDAgH/xAA0EQACAgACBggGAgMBAQAAAAAAAQIDBBEFEiExUXETMjNBYYGxwSJSkaHR8BQ0I0LhYiT/2gAMAwEAAhEDEQA/ANxQBAEAQBAEAQBAEAQBAEAQBAEAQBAEAQBAEAQBAEAQBAEAQBAEAQBAEAQBAEAQBAEAQBAEAQBAEAQBAEAQBAEAQBAEAQBAEAQBAEAQBAEAQBAEAQBAEAQBAEAQBAEAQBAEAQBAEAQBAEAQBAEAQBAEAQBAEAQBAEB4y1bGmzntB6CQuFmJpreUpJPme41Tks0merXAi4NweI1XaMlJZp5nlprYz9X0+BAEAQBAEAQBAEAQBAEAQBAEAQBAEAQBAEAQBAEAQBAEAQBAEAQBAEAQBAEAQBAEAQBAEAQBAEAQBAEAQHzJuNt9ivM89V5H1bykX49KwGbe1mi3bie2ZJs8cLtsPLrf3LR6Cb1Zru2FZpBLOJNq+K8IAgCAIAgCAIAgCAIAgCAIAgCAIAgCAIAgCAIAgCAIAgCAIAgCAIAgCAIAgCAIAgCAIAgCAIAgCAIAgCAICjvbYkdBI7lgJrKTXiaKLzSZYNmm+A49LvwA/wArSaDX+GT8fYq8e/jS8CYV2QQgCAIAgCAIAgMv2x2jraerkiZOWs8FzBkiPguaOJZf9bMOxXeDw1FtKk47eb/JTYrEXV2uKls8vwfWxe1lTLVxxTSl7JA8WLI2+EGlwN2tB+bbtTGYOqFLlBZNcz7hMVZK1Rm80+RpypC4IHbfFXU1I+SN2WQljWGwNi5wvoRY+CHKVg6lbcoy3EbF2uupyW8zP/mtd+8H+XD/AKK7/g4f5fu/yU/8y/5vsvwaFye41JU07jM7PJHIWk2aLgta4aNAHEjsVRj6I1WJRWSaLTA3Stres9qZaFBJpme2+1dTFVviglyNjawEBkbvCIzE3c0nc4DsV1gsHVOpSms2+ZT4zFWRtcYPJLkfWwuP1lTVhkkxdG1r3vGSMXAs0C4aCPCcD2L5jsPTVVnGO3mz7g77rLcpS2eX4NKVMW4QBAEBCbaV0kNHLLE7I9uSzrA2vIwHRwI3EqTg642XKMls/wCEbFzlCpyi8n/0y/8A5rXfvB/lw/6K8/gYf5fu/wAlP/Mv+b7L8GwYPMXwQvcbufHG5x0Fy5gJOnlWdtSU2lxZfVtuCb4HWvB7CAIAgCAIAgCAIAgCAIAgCAIAgI/aCodHSzyMOVzIpHNNgbFrCQbHTeutEVK2MXubRyvk41Skt6TMl/5rXfvB/lw/6LQfwcP8v3f5KP8AmX/N9l+DVNlat8tJDJIcz3tu42AubngBZUOJgoWyjHcmXWGm51RlLe0Sy4HcIDmxCrETC7fwA6SVFxeJWHqc35czrTU7J6qIKHG5A67rOHRYDuP+brPV6YvjPOe1cN30LKWCrcclsZPUdY2QXaescR1haPDYqvER1oPy70VltUq3lI6FIOYQFMrW2keP4nfiVhsVHVvmvF+pf0vOuPJFg2eb+h6y4+73LSaHWWGT4tlXjX/lJNWpEPwmy+NpLNghcRxu3gxa/wAXD6I49aosbphL4KPr+CwowWe2z6DCMWc52STUncbW16DZNHaTnZPore/c/YYrCxjHXgTavivCAIAgM15WqKz4Jh85ro3HzTmb7T+5XOip7JQ8/wB+xUaThtjPy/fuUvBqrmqiGXcGSMceoOGb1XVldDXrlHimV9UtWyMuDRvyyhpzO+Vus0gh8r5D2DI32n9yt9FQ2yn5FVpOfVj5mdW0vw3K5zKovXJNV2mmi/bY14643WPtjuVVpWGcIy4Flo2eU5RNPVIXBgeOVfO1E0n7cjyPNzEN+6AtXRDUqjHwMzdLWslLxL5yS0VmTTn5zmxjqYMxt1l4+yqrStmcow4bfqWWjIbJT8voXisrooheWRkY6Xua38SqyFcpvKKzLKU4w2yeRFP2wogbfCGdmY+sBdv4d/ys4fy6PmR20GN08xtFNG89AcM32d65zosr60WjpC6ufVkmSC5HUrfKJ8nzfVfmsUzAf2I+foRMd2EvL1MZK0hnze8A8Vg9FF7DVlLu0lzfqaers48kfrsZpwbGeEEb/wBKz/KdDZ8r+jHSw+ZfU6KaqZIM0b2vF7Xa4OF+i4XiUZReTWR7UlJZpkbVbU0cZyuqI7jeAc1uvLey7Rwt0lmos4yxVMXk5I7MOxWGcEwysktvyuBI6xvHaudlU6+umj3C2E+q8zsXM6ERWbT0kRyvqIw4bwDmI68t7KRDC3SWaizhLE1ReTkjpw7F4J78zKyS28NcCR1t3hc7KbK+umj3C2FnVaZ3LmdAgIys2gpYjaSeJpHDO0u+yNV2hh7Z7Yxf0OM8RVDZKSOVm2FETb4QztuB3kWXv+Hf8rPH8uj5kTFNUskbmje17TuLXBw7wuEouLyksjvGSks08z1Xk9HLU4jDGcsksbHWvZz2tNjxsTu0Pcvca5yWcU35HiVkY7G0ftLiEUhIjljeRqQ17XEDpIBSVc49ZNH2M4y3PM8cSxqngsJpWMJ3AnwiOkNGtl6rpss6kWzxZdXX1mkcONV8c+H1EkTg9hhmAIvwY4HeutNcoYiMZLJ5o53TjOiUovNZMxJaYzxrOyW0lLHRwRyTxte1li0nUG53rP4rC3SulKMXlmXeGxNUaoxlJZ5Fnw7EYp2l8L2yNByktNxcAG3cR3qFZXOt5TWRMhZGxZxeZ1LwezhxijMrAG7wb68dCPeq/SWEliKtWG9PMkYa5VTze4rE8DmGzmlp8vuPFZO2myp5WLIuYWRms4vM/IpS05mkgjiF5rsnXLWg8mJRUllJFgw7GQ6zX2a7p4H/AAVpcFpaFvwW7H9n+CrvwbhthtRLK5IRA4jg73SFzbEON9TayzuN0VdZc5wayZZUYyEYKMu4lqCn5uNrL3IvfrJv71c4SjoKY1vuIV1nSTchWVjYxdx6hxPUF9xOKrw8dab8u9nyqqVjyiVvEMSdLpub+yPf0rLYzSFmIeW6PD8lvRho1bd7OJV5IJXCcMfna9wytab66E28iudHaPu6WNklklt272QcTiYaritrZZFqCqCAIAgKtykUfOUL3cYXMkHYcrvuucp2j56t6XHYQ8fDWpb4bTHSFoigZvmA1fO00MvF8bCestF/XdZS6GpZKPBs09M9euMuKMq5RaznK6QcIgyMdgzH1vI7FfaPhq0J8dpSY6etc/DYeEuHEYYye361S/7PN5PajPevStzxTh/598zy6/8A5lP/ANe2R+bDVfN10B4PJYfrGlo+9lTHQ1qJeG36DBz1bo/Q13H6vmaaaXiyN5HXlOX12Wfohr2RjxZeXT1K5S4IwMCw6lqzM7jadmsNczDmRNJZI+Jzsw3tfKC4HrBcO5ZrEWqWIcntWf2RocPW40KK2PL7syOnop6h5yskmfezjZzyD0Ocd3aVoJWVVR2tJFFGFlj2Jtkk7YyuAv8AB3fbiJ7g664/zsPn1vs/wdv4d/y+n5ISWNzHFrgWPYdQQWuaR6wVKTUlmtqZGaaeT3o07k62nfPemmdmkYMzHne5osCHHi4XGvEHyXNHpDCKv/JDcy4wOJc/gnvJXlE+T5vqvzWLhgP7EfP0O+O7CXl6mMlaQz5veAeKweii9hqyl3aS5v1NPV2ceSMLr/jZPPk9srUV9SPJehm59d836nY3G5G0vwVhLGOe57yDYuzBoDfI3Q36b9/N4eLt6WW19x06eSq6NbF3nDNSvYAXxvYDuLmOaD1EjVdVOMnkmn5nJxkt6a8j9o6p8T2yRuLHt1Dh/wB1Hk4pOEZx1ZLNCMpQetHYyy7T7bSVMbI2XiblHO2Ni59vCAP7Hk48VBw2AjVJylt4cvyTMRjZWRUVs4/vArUlI9jQ50b2tO4ljmg9RIsVOU4yeSa+pDcJJZtP6HzTzuY4PY4tc03a4GxB8iSipLVks0IycXmt5tex+N/C6ZshtnaSyQDdmbbUeQgg9qzWLo6Gxx7u40OFu6WvW7+8gOVfnBDE9r3NjzOZI0EgHMLtLrbx4LhrpqFL0XqObTW3uIuktZQTT2FEodmauUXjp3kHcSBGD1F5F+xWk8XTB5SkvUrYYa2S+GL9BiOzdVA3PLC5rRvcC14HWWE27UrxVNjyjLaJ4e2CzlHYc2E4pLTSCSFxa7iPmuHQ8cR/0WXu2mFsdWaPFdsq5a0WbfgWKNqYGTt0DxqP2XA2c3sIKzN1Tqm4PuNFTarYKSM05VPHW+hj/MlV1ovsXzfoio0j23kvci9l8a+CCokbbnHRhkd/2i8anqFz2AcV2xVHTOEXuz2nLD3dCpNb8thDTzOe4ve4uc43c4m5J6SVKjFRWSWwjSk282aTs78iTejqv61S4j+8ucfYtqf6UuUvczNXZUn5dD5maryTeKS+nd+VEqLSvarl7sutGdm+fsi7KsLEID4kjDhZwBHQRdeJ1xmtWSzR9jJxeaImrwFp1jOU9B1HfvHrVNidCwltqeXg9xOqx0lsntIiXD5GnKWG53WFwe0KlswOIhLUcH5bSdHEVyWaZaqOItY1p1IAB7lr8NXKuqMJb0kUtklKbaPZdzwEBXMdpH85mALg4C1gTawtb39qzGlsNa79dJtPLd3eBa4O2Cr1W8mj5pMEe7V/gDvPdwXnD6Hts22fCvufbcbCOyO0m6TD44/1Rr0nU/8ArsV9h8DTR1Ft4veV9l87OszqUs4hAEAQBAc+IUolikiO6Rrmn6QI969Qk4SUl3HmcdaLi+8/n5zCCQdCLgjyjQ+ta1NNZoy+TWxmvcm1XmoGgn4l0jT1Xzj1OCz2kYZXvxyL3ATzoWfdmZNX1XOSSSn/APRz3/acXe9X9cNSKjwRRznrScuJqOK4RlwbmreFHEyQ+c0iR/8AV3qjquzxmvxeXsXNtOWE1eCz9zK4JixzXjexzXDraQ4esK+lHWTjxKVS1WnwNY5Sa4Cg0Px7owOr4z8GetZ/R1ed+3uz/BeY+f8Ag2d+X5Muwqj56aKH/wAj2tPUT4R7Bcq9tnqVuXBFNXDXmo8Wb+BbQcFkzTnFWV0FM28j44WkkgEhtydTZo1J46LpCuy1/CmznOcK18TSK/U8otG39XnZPNjsPvlqmR0be9+S8yLLSFK3ZvyKHtnjcVXM2WJj2ENyuzBoJsbtPgk8CfUrTB0Tpg4yeZWYq+N0lKKyPHYuYsrqcji/L2PaW+9esbHOiR8wjyuiaZyifJ831X5rFS4D+xHz9C3x3YS8vUxkrSGfN7wDxWD0UXsNWUu7SXN+pp6uzjyRhdf8bJ58ntlaivqR5L0M3PrPm/UuvJbg7JHyVDwHGIhrAdQHEXLusC1usqt0ndKKVa795YaOpjJub7jSKylZKx0cjQ5jwQQegqmhNwkpR3otpRUlqvcYDW0/NySR7+be9l+nI4tv6lrIS1oqXFGYnHVk48GXDkuwpks0krwHcwGZAdRmeXeFbpAbp1qu0ndKMFBd5P0dUpTcn3GoVEDXtLHtDmuBBBFwQeBVHGTi80XMoqSyZgmL0fMzyw8I3vaOoHwb+W1lq6Z69cZcUZm2GpNx4Mu/JFMc1QzhaJw6/DB93cqvSy6j5ljoyW2S5GiyRNdbMAbEEXANiNxF+KqE2txatJ7yHxPaukgJa+ZpcN7WXkcD0ENvbtspFeEus2xj7HCzFVV7G/cg6jlHpSC3mpnggg+DHYg6HQv3KTHRl2/NL95EaWkat2TZlz7XOXdc2vvtfS/Yr1Z5bSmeWew07klmJgmZwbICPpMb/r61SaVX+SL8PcuNGP4JLx9iv8qnjrfQx/mSqXozsXzfoiLpHtvJe5WMNonTSxws/WkcGg9F95PkAuexTrbFXBzfcQ64OclFd5s2E7K0sDQ1sTHutq97Q956dSNOoWCzduLtsebfkjQVYWqtZJeZ9bRQNZQ1LWNawczMbNAaLljr6BfMPJyvg2+9eoxCSpmlwZhy1BnTZdjKCJ1FA50UbiWaksaSdTvJCzeLskr5JN7y/wAJCLpi2u4sMEDWCzGtaDrZoDRfp0URyb3slJJbj0Xw+hAEAQBAEAQBAEAQBAEAQBAEAQBAYhtpR81Wztto52cdUgDz94uHYtNgp69EX5fQzuLhqXSXn9ST2UxTmqCvbexDWlvXMDFcduVcMVVr31v92bTthrdWmxfu3YV/AaLnqmGLg97QfNBu77oKmXz1K5S8CLTDXsjHxN4qIQ9jmHc8Fp6nCxWVi8nmjStZrI/nuWIsc5jt7CWnrabH1ha6MtZJrvMs1k8uBZ9qcS5yjw9l90bi7rjtED916g4WrVutfj67SZibNamteHpsPXkwos9ZzhGkLHO+k/wB6i/uXnSdmrTq8X++x60fDWtz4I0DbDHvgdOXgAyPOWMHdmIJufIACe4cVU4TD9NZq93eWeKv6GGff3GL1lU+V5kkcXvdvcdT1DoHkGi0sIRhHViskZ+UpTetJ5stmFcnVRK0Oke2AHUAgvf9JoIA6r36lX26Tri8orP7E6vR9klnJ5Eftfsz8CMQ53nOdD/mZLZMn8RvfN6l2wmK6fPZlkcsVhugaWeeZxbKeO03pWfiumL7CXI8YXto8zUeUT5Pm+q/NYqPAf2I+foXGO7CXl6mMlaQz5veAeKweii9hqyl3aS5v1NPV2ceSMLr/jZPPk9srUV9SPJehm59Z836mkcknxE3pf7bVTaV7SPL3LbRnUlz9i9qrLIwXaHxuo9NN+Y5arD9lHkvQzN/aS5v1LtyRbqnrh/uKs0tvh5+xY6M3S8jRFUFqYdtl49Uef8A0hafB9hDkZzFdtLmWXkj+NqPMj9p6haV6sPP2JejOtLkhyibUv5x1JC4taywlcDYucRfIDwaARfpNxw1aPwkdXpZrPh+T7jsVLW6OL5lOwfCZamQRQtzO3ng1o6XHgFY3XQqjrTZX1VSslqwRc6bkweR+kqGtPENjLh9ouH4KtlpVf6x+5YR0Y/9pfYo1dBzcskd78297L7r5HFt7cNytYS1oqXFFbOOrJrgzROSP4uo89nslU2levHl7ltozqy5+xCcqnjrfQx/mSqVozsXzfoiNpHtvJe5H7A/KFP1yfkyLrj/AOvLy9Tlg+3j+9xtSzZoSL2q8SqfQzew5d8N20Oa9ThiexnyfoYStSZw27YjxCn8wfiVmMZ28+ZocH2EOROKMSQgCAEpnkCNq8ZjZoPDPk3dp/wqvE6Woq2R+J+H5JVWDsntexERLjMpNwQ0DgBp233qls0tiZS1k8lw/JPjg6ksntLJSzZ2NduzAFajD29LVGzisypshqSceB6rseAgIHGcSe2TIw5Q219BqSL8eCz2k9IW13dHW8svuWWFw0JQ1pbcz9pMe4SDtb7wmH033XLzX4FuB74P6kxT1DXi7XA/94jgrym+u5ZweZAnXKDyksj1XU8BAEAQBAEBmXKzR2lhmHz2uYethzD1Pd3K60VPOMoeZT6ShlKMvIo8U5a17BukDQ76Lg4esK0cU2nwK5SaTXEtfJdR56syHdCxx+k/wR93OoGk56tSjxfp+om6OhnbnwXr+s1pUBeGI7b0nNV04to5wePrAHH7xd3LTYKevRF+X0M7i4at0l5/Uh5JiQ1p3MBDeouc8+txUhRSbfE4NtpLgafyU0WWnkmO+Z9h5sYsPvF6pNKWZ2KPBev6i40bDKty4v0ODldB/wDrH5v6bv8A0dvVf1rronL4/I56Tz+HhtKLhU7Y54ZH6tZJG53HwWvBOnHQblaWxcq5RW9plZXJRmm9yaN6iqmOYJGvaWEXzBwy26b7llXGSeq1tNMpxazT2GUco2OR1M7GxEOZCHDMNznPIvl6QMo146q+0fRKqDct7KTHXRsmlHciH2U8dp/Ss/FSMX2EuRxwvbR5mo8onyfN9V+axUeA/sR8/QuMd2EvL1MZK0hnze8A8Vg9FF7DVlLu0lzfqaers48kYXX/ABsnnye2VqK+pHkvQzc+s+b9TSOST4ib0v8AbaqbSvaR5e5baM6kufsXtVZZGC7Q+N1HppvzHLVYfso8l6GZv7SXN+pduSLdU9cP9xVmlt8PP2LLRm6XkaIqgtDDtsvHqjz/AOkLT4PsIcjOYrtpc/YsvJH8bUeZH7T1C0r1YefsS9GdaXJFQx8H4VUZt/PTX/mOVhh8uijlwXoQbs+klnxZbeSmujZJNG4hr5BGWX0zZc92g9PhA26+hQNKVyajJblmTtGzinKL3sv2M4xFTRmSV4Fho24zOPQ0cSqmqmdstWKLO26FUc5MwqqnL3vkOhkc5xHle4uP4rUwjqxUeBm5PWbfE0bkj+LqPPZ7JVNpXrx5e5baM6sufsQnKp4630Mf5kqlaM7F836IjaR7byXuR+wHyhT9cv5Ei64/+vLy9Tlg+3j+9xtSzZoSP2hiL6WoaN7opQOssK60S1bYvxRyvjrVyXgzBQtWZk1LYTaenbSshllZE+LMPDcGgtzEtLSdDobdiosdhbHa5RTafAusHiq1UoyaTRcKGujmbnie2RtyLtNxcbxdV84Sg8pLJk+E4zWcXmdC8Ho48TreaZmtck2A9evcoWOxf8avWyzb2I74enpZZFbqq58n6ztOgaDu49qy2Ixt1/XezgtxbV0Qr3I5wL6DW6ipNvJHZvLayaw7BPnS/Z/2PuV/gtD/AO9/0/P4K6/G/wCtf1/BOtFhYaALQJJLJFa3mRFdjWR5Y1t8u8k27lS4vS/Q2uuMc8vEnU4PXhrN7ySo6gSMDwLX4dRsVaYa9X1Kxd5FtrdcnFnhiGHNl36O4OHv6QuGMwFeJWb2S4nunESq3buBW6yjdGbOHUeB6llcThLMPLKa8+5lvVdGxZxPGN5abgkHpBsuMJyg9aLyfgdJRUlk0TOGYw4uax+ubQHcb8L9KvcBpWydiqt259/5K/EYSKi5QJ5aErQgCAIAgIPbHBPhdMY22EjSHxk7swuLHyEEjtUnCX9DZrPd3kbFUdNXqrf3GO1GFTxuLXwyNcOHNu9RAsesLRxurks1JfUoZVTi8nF/Q0rkuwx0UEkj2OY6V4ADmlpysbpodd7nql0lap2JReaSLfR1TjBtrey6KtLAo3KNszJPlqIW5nsblewb3NBJBb0kXOm838is9H4qNecJ7mVuOw0rMpw3mb//AB817czLfo5p9+6yuelr36y+qKno5/K/ozb9nKHmKWGI6FjG5vOPhO+8SsziLOktlLizR0Q1K4x8Dy2owNtXAYicrgczHb8rhe1/IQSD1r1hr3TPWR5xFCuhqmOYpgk9O4tlic23zrEsPlDxp71oqsRXYs4sobKLK3lJHNSYfJKcscT5Cf2WF3eQLDrK9zthBZyaR4jVKTyis/ItknJ7OKYyb57g80CD4FjcX3F+46G2hGt1AWkq3bq/68fH8E16Pmq9b/bh+95CbP0srKuAmKQZZY7jm3ggZxcnTSwupOInCVMviW596I9EZq2Ox713M1LbyBz6GZrGue483ZrWlxNpWE2A1Oio8DJRvi28t/oXOMTdLSX7mZGcFqf3af8AkS/6rQdPV8y+qKLorPlf0Zt+CMIpoAQQRFECCLEEMFwQdxWYuedkmuLNHVsguSMXrsGqTLIRTzkF7yCIZCLFx3eCtJXfVqL4luXejPzqs1n8L3vufE0HkupJI4JhJG+MmS4D2OYSMjRcBwCqdJzjKcdV57O7mWmjoSjCWsstvsXRVpYGI47hFQamdwp5iDLKQRDIQQZHEEEN1C01F1aqinJbl3ozt1Vjsl8L3vuZceSuikjFRzkb483NWzscy9ucvbMBfeO9V2k7IycdVp79xP0dCUVLWTW7eX1VRZmNbW4TO6snc2CZzXPuC2KRwIsNxAsVo8JdWqYpyW7ijP4mqbuk1F7+DLDyW0Esck5kikjBbHbPG5l7F17ZgLqHpOyEox1Wnv3Ml6OhKMpaya3b0em32x75Xmpp25nOA5yMbyQLZ2dJsBceTRfMDjYwXR2bu5n3G4NyfSQ80ZxPA5pyvY5p6HNLT3EK4U4vamVTi1saJbBNlqipcAyMsad8j2lrQOkX1d1D1Lhdi6qlteb4I7VYWyx7Fl4s7NqdkZaV92NfLEQLPDcxBt4QeG/q63I4WI4rnhcbC1fE0mdMThJVPYs0WXknje0VAcxzQTEQS1wB0eDYka2sO9QtKOLcWnxJejU0pJrgR/KXh00lW10cMr28ywXZG94uHyG12jfqO9dtHWwjU1KSW3vfI5Y+ucrc0m9nDmcGw2Fzsr4HPglY0GS7nRPa0XhkAuSLDUgdq6Y62uVEkpJ7u9cTlhK5q6LcX9HwNfWfL4EIDHNqtj5qeRzo2OkgJJaWguLQfmvA1Ft19x046LRYXGwsilJ5S8e8ocThJ1ybis0VprCTYAk9ABJ7lN1lxImq+BrvJpA9lHZ7HMJkeQHNLTYhutjwWe0jJSuzTz2IvMBFqnastrLWoJNOPFKTnWZRvGo6woWPwv8AIpcVv3rmd8Pb0U8+4r0OGSudlyEdJIsO/j2LM16OxE56mq14vd/3yLWWJqjHPPMsGH4a2LUau4uPu6FpcHgKsMs1tlx/HAqrsRK3fu4HapxwCApte68jz/E78SsPi5a1834v1L6lZVx5Fg2fd+hHkLh67+9aTQ7zwy5srMasrWSStCIfEsYcC1wBB4FeLK42R1ZLNH2MnF5ogMQwUt8KO7h0cR1dKzeN0RKHxU7Vw71+fUtKMYpbJ7GfuDYa7OHvBaG7gdCT1dC9aM0fZ0itsWSW7PvZ8xeJjq6kXnmSE1Q8E2Nst+AsLXsDx1sPtDdxtLLrFJ5Pd+r6+5DjCOX7+7CRCsERwvoCAIAgCAIAgCAIAgCAIAgCAIAgCAIAgCAIAgCAIAgCAIAgCAIAgCAIAgCAIAgCAIAgCAIAgCApEjrknpJPeVgbHnNvxZoorKKRYNmnfo3Dod+IC0mg5Z0yXj7Iq8ev8ifgS6uiCEAQBAfJYL3sLjjbVeXFN55H3N7j6Xo+BAEAQBAEAQBAEAQBAEAQBAEAQBAEAQBAEAQBAEAQBAEAQBAEAQBAEAQBAEAQBAEAQBAEAQBAfMh0PUV5n1WfVvKOFgEaIntmTpJ9H3rRaCfwzXIrdIb4k4r8rggCAIAgCAIAgCAIAgCAIAgCAIAgCAIAgCAIAgCAIAgCAIAgCAIAgCAIAgCAIAgCAIAgCAIAgCAIAgCAIAgOKbConG5bqd9iR6goFmjcNZLWcdvhsJEcVbFZJnTBA1gytAAUuqmFUdWCyRxnOU3nJnouh5CAIAgCAIAgCAIAgCAIAgCAIAgCAIAgCAIAgCAIAgCAIAgCAIAgCAIAgCAIAgCAIAgCAIAgCAIAgCAIAgCAIAgCAIAgCAIAgCAIAgCAIAgCAIAgCAIAgCAIAgCAIAgCAIAgCAIAgCAIAgCAIAgCAIAgCAIAgCAIAgCAIAgCAIAgCAIAgCAIAgCA/9k="/>
          <p:cNvSpPr>
            <a:spLocks noChangeAspect="1" noChangeArrowheads="1"/>
          </p:cNvSpPr>
          <p:nvPr/>
        </p:nvSpPr>
        <p:spPr bwMode="auto">
          <a:xfrm>
            <a:off x="63500" y="-14446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48" name="AutoShape 4" descr="data:image/jpeg;base64,/9j/4AAQSkZJRgABAQAAAQABAAD/2wCEAAkGBxQTEhUSExQWFBUSGRQYFxgYFBUUGBoYFBUWFhgYFRcYHCggGBwlGxYXIjEhJSkrLi4uFx80ODMsNygtLisBCgoKDg0OGxAQGy4kICQvLTI0MiwsLC40LSwsLDUsLCwsNDgsLDQvLCwvNCwsNCwsLCwsLCwsLCwsNCwsLCwsLP/AABEIAHkBoAMBEQACEQEDEQH/xAAcAAEAAwEBAQEBAAAAAAAAAAAABQYHBAMCAQj/xABIEAABAwIDAwYICgoCAgMAAAABAAIDBBEFEiEGMUEHE1FxgZEiNGFyc6GywRQzNUKCg5KisbMjMlJUYpPCw9HSFvBT4RUkQ//EABoBAQADAQEBAAAAAAAAAAAAAAAEBQYDAgH/xAA0EQACAgACBggGAgMBAQAAAAAAAQIDBBEFEiExUXETMjNBYYGxwSJSkaHR8BQ0I0LhYiT/2gAMAwEAAhEDEQA/ANxQBAEAQBAEAQBAEAQBAEAQBAEAQBAEAQBAEAQBAEAQBAEAQBAEAQBAEAQBAEAQBAEAQBAEAQBAEAQBAEAQBAEAQBAEAQBAEAQBAEAQBAEAQBAEAQBAEAQBAEAQBAEAQBAEAQBAEAQBAEAQBAEAQBAEAQBAEAQBAEB4y1bGmzntB6CQuFmJpreUpJPme41Tks0merXAi4NweI1XaMlJZp5nlprYz9X0+BAEAQBAEAQBAEAQBAEAQBAEAQBAEAQBAEAQBAEAQBAEAQBAEAQBAEAQBAEAQBAEAQBAEAQBAEAQBAEAQHzJuNt9ivM89V5H1bykX49KwGbe1mi3bie2ZJs8cLtsPLrf3LR6Cb1Zru2FZpBLOJNq+K8IAgCAIAgCAIAgCAIAgCAIAgCAIAgCAIAgCAIAgCAIAgCAIAgCAIAgCAIAgCAIAgCAIAgCAIAgCAIAgCAICjvbYkdBI7lgJrKTXiaKLzSZYNmm+A49LvwA/wArSaDX+GT8fYq8e/jS8CYV2QQgCAIAgCAIAgMv2x2jraerkiZOWs8FzBkiPguaOJZf9bMOxXeDw1FtKk47eb/JTYrEXV2uKls8vwfWxe1lTLVxxTSl7JA8WLI2+EGlwN2tB+bbtTGYOqFLlBZNcz7hMVZK1Rm80+RpypC4IHbfFXU1I+SN2WQljWGwNi5wvoRY+CHKVg6lbcoy3EbF2uupyW8zP/mtd+8H+XD/AKK7/g4f5fu/yU/8y/5vsvwaFye41JU07jM7PJHIWk2aLgta4aNAHEjsVRj6I1WJRWSaLTA3Stres9qZaFBJpme2+1dTFVviglyNjawEBkbvCIzE3c0nc4DsV1gsHVOpSms2+ZT4zFWRtcYPJLkfWwuP1lTVhkkxdG1r3vGSMXAs0C4aCPCcD2L5jsPTVVnGO3mz7g77rLcpS2eX4NKVMW4QBAEBCbaV0kNHLLE7I9uSzrA2vIwHRwI3EqTg642XKMls/wCEbFzlCpyi8n/0y/8A5rXfvB/lw/6K8/gYf5fu/wAlP/Mv+b7L8GwYPMXwQvcbufHG5x0Fy5gJOnlWdtSU2lxZfVtuCb4HWvB7CAIAgCAIAgCAIAgCAIAgCAIAgI/aCodHSzyMOVzIpHNNgbFrCQbHTeutEVK2MXubRyvk41Skt6TMl/5rXfvB/lw/6LQfwcP8v3f5KP8AmX/N9l+DVNlat8tJDJIcz3tu42AubngBZUOJgoWyjHcmXWGm51RlLe0Sy4HcIDmxCrETC7fwA6SVFxeJWHqc35czrTU7J6qIKHG5A67rOHRYDuP+brPV6YvjPOe1cN30LKWCrcclsZPUdY2QXaescR1haPDYqvER1oPy70VltUq3lI6FIOYQFMrW2keP4nfiVhsVHVvmvF+pf0vOuPJFg2eb+h6y4+73LSaHWWGT4tlXjX/lJNWpEPwmy+NpLNghcRxu3gxa/wAXD6I49aosbphL4KPr+CwowWe2z6DCMWc52STUncbW16DZNHaTnZPore/c/YYrCxjHXgTavivCAIAgM15WqKz4Jh85ro3HzTmb7T+5XOip7JQ8/wB+xUaThtjPy/fuUvBqrmqiGXcGSMceoOGb1XVldDXrlHimV9UtWyMuDRvyyhpzO+Vus0gh8r5D2DI32n9yt9FQ2yn5FVpOfVj5mdW0vw3K5zKovXJNV2mmi/bY14643WPtjuVVpWGcIy4Flo2eU5RNPVIXBgeOVfO1E0n7cjyPNzEN+6AtXRDUqjHwMzdLWslLxL5yS0VmTTn5zmxjqYMxt1l4+yqrStmcow4bfqWWjIbJT8voXisrooheWRkY6Xua38SqyFcpvKKzLKU4w2yeRFP2wogbfCGdmY+sBdv4d/ys4fy6PmR20GN08xtFNG89AcM32d65zosr60WjpC6ufVkmSC5HUrfKJ8nzfVfmsUzAf2I+foRMd2EvL1MZK0hnze8A8Vg9FF7DVlLu0lzfqaers48kfrsZpwbGeEEb/wBKz/KdDZ8r+jHSw+ZfU6KaqZIM0b2vF7Xa4OF+i4XiUZReTWR7UlJZpkbVbU0cZyuqI7jeAc1uvLey7Rwt0lmos4yxVMXk5I7MOxWGcEwysktvyuBI6xvHaudlU6+umj3C2E+q8zsXM6ERWbT0kRyvqIw4bwDmI68t7KRDC3SWaizhLE1ReTkjpw7F4J78zKyS28NcCR1t3hc7KbK+umj3C2FnVaZ3LmdAgIys2gpYjaSeJpHDO0u+yNV2hh7Z7Yxf0OM8RVDZKSOVm2FETb4QztuB3kWXv+Hf8rPH8uj5kTFNUskbmje17TuLXBw7wuEouLyksjvGSks08z1Xk9HLU4jDGcsksbHWvZz2tNjxsTu0Pcvca5yWcU35HiVkY7G0ftLiEUhIjljeRqQ17XEDpIBSVc49ZNH2M4y3PM8cSxqngsJpWMJ3AnwiOkNGtl6rpss6kWzxZdXX1mkcONV8c+H1EkTg9hhmAIvwY4HeutNcoYiMZLJ5o53TjOiUovNZMxJaYzxrOyW0lLHRwRyTxte1li0nUG53rP4rC3SulKMXlmXeGxNUaoxlJZ5Fnw7EYp2l8L2yNByktNxcAG3cR3qFZXOt5TWRMhZGxZxeZ1LwezhxijMrAG7wb68dCPeq/SWEliKtWG9PMkYa5VTze4rE8DmGzmlp8vuPFZO2myp5WLIuYWRms4vM/IpS05mkgjiF5rsnXLWg8mJRUllJFgw7GQ6zX2a7p4H/AAVpcFpaFvwW7H9n+CrvwbhthtRLK5IRA4jg73SFzbEON9TayzuN0VdZc5wayZZUYyEYKMu4lqCn5uNrL3IvfrJv71c4SjoKY1vuIV1nSTchWVjYxdx6hxPUF9xOKrw8dab8u9nyqqVjyiVvEMSdLpub+yPf0rLYzSFmIeW6PD8lvRho1bd7OJV5IJXCcMfna9wytab66E28iudHaPu6WNklklt272QcTiYaritrZZFqCqCAIAgKtykUfOUL3cYXMkHYcrvuucp2j56t6XHYQ8fDWpb4bTHSFoigZvmA1fO00MvF8bCestF/XdZS6GpZKPBs09M9euMuKMq5RaznK6QcIgyMdgzH1vI7FfaPhq0J8dpSY6etc/DYeEuHEYYye361S/7PN5PajPevStzxTh/598zy6/8A5lP/ANe2R+bDVfN10B4PJYfrGlo+9lTHQ1qJeG36DBz1bo/Q13H6vmaaaXiyN5HXlOX12Wfohr2RjxZeXT1K5S4IwMCw6lqzM7jadmsNczDmRNJZI+Jzsw3tfKC4HrBcO5ZrEWqWIcntWf2RocPW40KK2PL7syOnop6h5yskmfezjZzyD0Ocd3aVoJWVVR2tJFFGFlj2Jtkk7YyuAv8AB3fbiJ7g664/zsPn1vs/wdv4d/y+n5ISWNzHFrgWPYdQQWuaR6wVKTUlmtqZGaaeT3o07k62nfPemmdmkYMzHne5osCHHi4XGvEHyXNHpDCKv/JDcy4wOJc/gnvJXlE+T5vqvzWLhgP7EfP0O+O7CXl6mMlaQz5veAeKweii9hqyl3aS5v1NPV2ceSMLr/jZPPk9srUV9SPJehm59d836nY3G5G0vwVhLGOe57yDYuzBoDfI3Q36b9/N4eLt6WW19x06eSq6NbF3nDNSvYAXxvYDuLmOaD1EjVdVOMnkmn5nJxkt6a8j9o6p8T2yRuLHt1Dh/wB1Hk4pOEZx1ZLNCMpQetHYyy7T7bSVMbI2XiblHO2Ni59vCAP7Hk48VBw2AjVJylt4cvyTMRjZWRUVs4/vArUlI9jQ50b2tO4ljmg9RIsVOU4yeSa+pDcJJZtP6HzTzuY4PY4tc03a4GxB8iSipLVks0IycXmt5tex+N/C6ZshtnaSyQDdmbbUeQgg9qzWLo6Gxx7u40OFu6WvW7+8gOVfnBDE9r3NjzOZI0EgHMLtLrbx4LhrpqFL0XqObTW3uIuktZQTT2FEodmauUXjp3kHcSBGD1F5F+xWk8XTB5SkvUrYYa2S+GL9BiOzdVA3PLC5rRvcC14HWWE27UrxVNjyjLaJ4e2CzlHYc2E4pLTSCSFxa7iPmuHQ8cR/0WXu2mFsdWaPFdsq5a0WbfgWKNqYGTt0DxqP2XA2c3sIKzN1Tqm4PuNFTarYKSM05VPHW+hj/MlV1ovsXzfoio0j23kvci9l8a+CCokbbnHRhkd/2i8anqFz2AcV2xVHTOEXuz2nLD3dCpNb8thDTzOe4ve4uc43c4m5J6SVKjFRWSWwjSk282aTs78iTejqv61S4j+8ucfYtqf6UuUvczNXZUn5dD5maryTeKS+nd+VEqLSvarl7sutGdm+fsi7KsLEID4kjDhZwBHQRdeJ1xmtWSzR9jJxeaImrwFp1jOU9B1HfvHrVNidCwltqeXg9xOqx0lsntIiXD5GnKWG53WFwe0KlswOIhLUcH5bSdHEVyWaZaqOItY1p1IAB7lr8NXKuqMJb0kUtklKbaPZdzwEBXMdpH85mALg4C1gTawtb39qzGlsNa79dJtPLd3eBa4O2Cr1W8mj5pMEe7V/gDvPdwXnD6Hts22fCvufbcbCOyO0m6TD44/1Rr0nU/8ArsV9h8DTR1Ft4veV9l87OszqUs4hAEAQBAc+IUolikiO6Rrmn6QI969Qk4SUl3HmcdaLi+8/n5zCCQdCLgjyjQ+ta1NNZoy+TWxmvcm1XmoGgn4l0jT1Xzj1OCz2kYZXvxyL3ATzoWfdmZNX1XOSSSn/APRz3/acXe9X9cNSKjwRRznrScuJqOK4RlwbmreFHEyQ+c0iR/8AV3qjquzxmvxeXsXNtOWE1eCz9zK4JixzXjexzXDraQ4esK+lHWTjxKVS1WnwNY5Sa4Cg0Px7owOr4z8GetZ/R1ed+3uz/BeY+f8Ag2d+X5Muwqj56aKH/wAj2tPUT4R7Bcq9tnqVuXBFNXDXmo8Wb+BbQcFkzTnFWV0FM28j44WkkgEhtydTZo1J46LpCuy1/CmznOcK18TSK/U8otG39XnZPNjsPvlqmR0be9+S8yLLSFK3ZvyKHtnjcVXM2WJj2ENyuzBoJsbtPgk8CfUrTB0Tpg4yeZWYq+N0lKKyPHYuYsrqcji/L2PaW+9esbHOiR8wjyuiaZyifJ831X5rFS4D+xHz9C3x3YS8vUxkrSGfN7wDxWD0UXsNWUu7SXN+pp6uzjyRhdf8bJ58ntlaivqR5L0M3PrPm/UuvJbg7JHyVDwHGIhrAdQHEXLusC1usqt0ndKKVa795YaOpjJub7jSKylZKx0cjQ5jwQQegqmhNwkpR3otpRUlqvcYDW0/NySR7+be9l+nI4tv6lrIS1oqXFGYnHVk48GXDkuwpks0krwHcwGZAdRmeXeFbpAbp1qu0ndKMFBd5P0dUpTcn3GoVEDXtLHtDmuBBBFwQeBVHGTi80XMoqSyZgmL0fMzyw8I3vaOoHwb+W1lq6Z69cZcUZm2GpNx4Mu/JFMc1QzhaJw6/DB93cqvSy6j5ljoyW2S5GiyRNdbMAbEEXANiNxF+KqE2txatJ7yHxPaukgJa+ZpcN7WXkcD0ENvbtspFeEus2xj7HCzFVV7G/cg6jlHpSC3mpnggg+DHYg6HQv3KTHRl2/NL95EaWkat2TZlz7XOXdc2vvtfS/Yr1Z5bSmeWew07klmJgmZwbICPpMb/r61SaVX+SL8PcuNGP4JLx9iv8qnjrfQx/mSqXozsXzfoiLpHtvJe5WMNonTSxws/WkcGg9F95PkAuexTrbFXBzfcQ64OclFd5s2E7K0sDQ1sTHutq97Q956dSNOoWCzduLtsebfkjQVYWqtZJeZ9bRQNZQ1LWNawczMbNAaLljr6BfMPJyvg2+9eoxCSpmlwZhy1BnTZdjKCJ1FA50UbiWaksaSdTvJCzeLskr5JN7y/wAJCLpi2u4sMEDWCzGtaDrZoDRfp0URyb3slJJbj0Xw+hAEAQBAEAQBAEAQBAEAQBAEAQBAYhtpR81Wztto52cdUgDz94uHYtNgp69EX5fQzuLhqXSXn9ST2UxTmqCvbexDWlvXMDFcduVcMVVr31v92bTthrdWmxfu3YV/AaLnqmGLg97QfNBu77oKmXz1K5S8CLTDXsjHxN4qIQ9jmHc8Fp6nCxWVi8nmjStZrI/nuWIsc5jt7CWnrabH1ha6MtZJrvMs1k8uBZ9qcS5yjw9l90bi7rjtED916g4WrVutfj67SZibNamteHpsPXkwos9ZzhGkLHO+k/wB6i/uXnSdmrTq8X++x60fDWtz4I0DbDHvgdOXgAyPOWMHdmIJufIACe4cVU4TD9NZq93eWeKv6GGff3GL1lU+V5kkcXvdvcdT1DoHkGi0sIRhHViskZ+UpTetJ5stmFcnVRK0Oke2AHUAgvf9JoIA6r36lX26Tri8orP7E6vR9klnJ5Eftfsz8CMQ53nOdD/mZLZMn8RvfN6l2wmK6fPZlkcsVhugaWeeZxbKeO03pWfiumL7CXI8YXto8zUeUT5Pm+q/NYqPAf2I+foXGO7CXl6mMlaQz5veAeKweii9hqyl3aS5v1NPV2ceSMLr/jZPPk9srUV9SPJehm59Z836mkcknxE3pf7bVTaV7SPL3LbRnUlz9i9qrLIwXaHxuo9NN+Y5arD9lHkvQzN/aS5v1LtyRbqnrh/uKs0tvh5+xY6M3S8jRFUFqYdtl49Uef8A0hafB9hDkZzFdtLmWXkj+NqPMj9p6haV6sPP2JejOtLkhyibUv5x1JC4taywlcDYucRfIDwaARfpNxw1aPwkdXpZrPh+T7jsVLW6OL5lOwfCZamQRQtzO3ng1o6XHgFY3XQqjrTZX1VSslqwRc6bkweR+kqGtPENjLh9ouH4KtlpVf6x+5YR0Y/9pfYo1dBzcskd78297L7r5HFt7cNytYS1oqXFFbOOrJrgzROSP4uo89nslU2levHl7ltozqy5+xCcqnjrfQx/mSqVozsXzfoiNpHtvJe5H7A/KFP1yfkyLrj/AOvLy9Tlg+3j+9xtSzZoSL2q8SqfQzew5d8N20Oa9ThiexnyfoYStSZw27YjxCn8wfiVmMZ28+ZocH2EOROKMSQgCAEpnkCNq8ZjZoPDPk3dp/wqvE6Woq2R+J+H5JVWDsntexERLjMpNwQ0DgBp233qls0tiZS1k8lw/JPjg6ksntLJSzZ2NduzAFajD29LVGzisypshqSceB6rseAgIHGcSe2TIw5Q219BqSL8eCz2k9IW13dHW8svuWWFw0JQ1pbcz9pMe4SDtb7wmH033XLzX4FuB74P6kxT1DXi7XA/94jgrym+u5ZweZAnXKDyksj1XU8BAEAQBAEBmXKzR2lhmHz2uYethzD1Pd3K60VPOMoeZT6ShlKMvIo8U5a17BukDQ76Lg4esK0cU2nwK5SaTXEtfJdR56syHdCxx+k/wR93OoGk56tSjxfp+om6OhnbnwXr+s1pUBeGI7b0nNV04to5wePrAHH7xd3LTYKevRF+X0M7i4at0l5/Uh5JiQ1p3MBDeouc8+txUhRSbfE4NtpLgafyU0WWnkmO+Z9h5sYsPvF6pNKWZ2KPBev6i40bDKty4v0ODldB/wDrH5v6bv8A0dvVf1rronL4/I56Tz+HhtKLhU7Y54ZH6tZJG53HwWvBOnHQblaWxcq5RW9plZXJRmm9yaN6iqmOYJGvaWEXzBwy26b7llXGSeq1tNMpxazT2GUco2OR1M7GxEOZCHDMNznPIvl6QMo146q+0fRKqDct7KTHXRsmlHciH2U8dp/Ss/FSMX2EuRxwvbR5mo8onyfN9V+axUeA/sR8/QuMd2EvL1MZK0hnze8A8Vg9FF7DVlLu0lzfqaers48kYXX/ABsnnye2VqK+pHkvQzc+s+b9TSOST4ib0v8AbaqbSvaR5e5baM6kufsXtVZZGC7Q+N1HppvzHLVYfso8l6GZv7SXN+pduSLdU9cP9xVmlt8PP2LLRm6XkaIqgtDDtsvHqjz/AOkLT4PsIcjOYrtpc/YsvJH8bUeZH7T1C0r1YefsS9GdaXJFQx8H4VUZt/PTX/mOVhh8uijlwXoQbs+klnxZbeSmujZJNG4hr5BGWX0zZc92g9PhA26+hQNKVyajJblmTtGzinKL3sv2M4xFTRmSV4Fho24zOPQ0cSqmqmdstWKLO26FUc5MwqqnL3vkOhkc5xHle4uP4rUwjqxUeBm5PWbfE0bkj+LqPPZ7JVNpXrx5e5baM6sufsQnKp4630Mf5kqlaM7F836IjaR7byXuR+wHyhT9cv5Ei64/+vLy9Tlg+3j+9xtSzZoSP2hiL6WoaN7opQOssK60S1bYvxRyvjrVyXgzBQtWZk1LYTaenbSshllZE+LMPDcGgtzEtLSdDobdiosdhbHa5RTafAusHiq1UoyaTRcKGujmbnie2RtyLtNxcbxdV84Sg8pLJk+E4zWcXmdC8Ho48TreaZmtck2A9evcoWOxf8avWyzb2I74enpZZFbqq58n6ztOgaDu49qy2Ixt1/XezgtxbV0Qr3I5wL6DW6ipNvJHZvLayaw7BPnS/Z/2PuV/gtD/AO9/0/P4K6/G/wCtf1/BOtFhYaALQJJLJFa3mRFdjWR5Y1t8u8k27lS4vS/Q2uuMc8vEnU4PXhrN7ySo6gSMDwLX4dRsVaYa9X1Kxd5FtrdcnFnhiGHNl36O4OHv6QuGMwFeJWb2S4nunESq3buBW6yjdGbOHUeB6llcThLMPLKa8+5lvVdGxZxPGN5abgkHpBsuMJyg9aLyfgdJRUlk0TOGYw4uax+ubQHcb8L9KvcBpWydiqt259/5K/EYSKi5QJ5aErQgCAIAgIPbHBPhdMY22EjSHxk7swuLHyEEjtUnCX9DZrPd3kbFUdNXqrf3GO1GFTxuLXwyNcOHNu9RAsesLRxurks1JfUoZVTi8nF/Q0rkuwx0UEkj2OY6V4ADmlpysbpodd7nql0lap2JReaSLfR1TjBtrey6KtLAo3KNszJPlqIW5nsblewb3NBJBb0kXOm838is9H4qNecJ7mVuOw0rMpw3mb//AB817czLfo5p9+6yuelr36y+qKno5/K/ozb9nKHmKWGI6FjG5vOPhO+8SsziLOktlLizR0Q1K4x8Dy2owNtXAYicrgczHb8rhe1/IQSD1r1hr3TPWR5xFCuhqmOYpgk9O4tlic23zrEsPlDxp71oqsRXYs4sobKLK3lJHNSYfJKcscT5Cf2WF3eQLDrK9zthBZyaR4jVKTyis/ItknJ7OKYyb57g80CD4FjcX3F+46G2hGt1AWkq3bq/68fH8E16Pmq9b/bh+95CbP0srKuAmKQZZY7jm3ggZxcnTSwupOInCVMviW596I9EZq2Ox713M1LbyBz6GZrGue483ZrWlxNpWE2A1Oio8DJRvi28t/oXOMTdLSX7mZGcFqf3af8AkS/6rQdPV8y+qKLorPlf0Zt+CMIpoAQQRFECCLEEMFwQdxWYuedkmuLNHVsguSMXrsGqTLIRTzkF7yCIZCLFx3eCtJXfVqL4luXejPzqs1n8L3vufE0HkupJI4JhJG+MmS4D2OYSMjRcBwCqdJzjKcdV57O7mWmjoSjCWsstvsXRVpYGI47hFQamdwp5iDLKQRDIQQZHEEEN1C01F1aqinJbl3ozt1Vjsl8L3vuZceSuikjFRzkb483NWzscy9ucvbMBfeO9V2k7IycdVp79xP0dCUVLWTW7eX1VRZmNbW4TO6snc2CZzXPuC2KRwIsNxAsVo8JdWqYpyW7ijP4mqbuk1F7+DLDyW0Esck5kikjBbHbPG5l7F17ZgLqHpOyEox1Wnv3Ml6OhKMpaya3b0em32x75Xmpp25nOA5yMbyQLZ2dJsBceTRfMDjYwXR2bu5n3G4NyfSQ80ZxPA5pyvY5p6HNLT3EK4U4vamVTi1saJbBNlqipcAyMsad8j2lrQOkX1d1D1Lhdi6qlteb4I7VYWyx7Fl4s7NqdkZaV92NfLEQLPDcxBt4QeG/q63I4WI4rnhcbC1fE0mdMThJVPYs0WXknje0VAcxzQTEQS1wB0eDYka2sO9QtKOLcWnxJejU0pJrgR/KXh00lW10cMr28ywXZG94uHyG12jfqO9dtHWwjU1KSW3vfI5Y+ucrc0m9nDmcGw2Fzsr4HPglY0GS7nRPa0XhkAuSLDUgdq6Y62uVEkpJ7u9cTlhK5q6LcX9HwNfWfL4EIDHNqtj5qeRzo2OkgJJaWguLQfmvA1Ft19x046LRYXGwsilJ5S8e8ocThJ1ybis0VprCTYAk9ABJ7lN1lxImq+BrvJpA9lHZ7HMJkeQHNLTYhutjwWe0jJSuzTz2IvMBFqnastrLWoJNOPFKTnWZRvGo6woWPwv8AIpcVv3rmd8Pb0U8+4r0OGSudlyEdJIsO/j2LM16OxE56mq14vd/3yLWWJqjHPPMsGH4a2LUau4uPu6FpcHgKsMs1tlx/HAqrsRK3fu4HapxwCApte68jz/E78SsPi5a1834v1L6lZVx5Fg2fd+hHkLh67+9aTQ7zwy5srMasrWSStCIfEsYcC1wBB4FeLK42R1ZLNH2MnF5ogMQwUt8KO7h0cR1dKzeN0RKHxU7Vw71+fUtKMYpbJ7GfuDYa7OHvBaG7gdCT1dC9aM0fZ0itsWSW7PvZ8xeJjq6kXnmSE1Q8E2Nst+AsLXsDx1sPtDdxtLLrFJ5Pd+r6+5DjCOX7+7CRCsERwvoCAIAgCAIAgCAIAgCAIAgCAIAgCAIAgCAIAgCAIAgCAIAgCAIAgCAIAgCAIAgCAIAgCAIAgCApEjrknpJPeVgbHnNvxZoorKKRYNmnfo3Dod+IC0mg5Z0yXj7Iq8ev8ifgS6uiCEAQBAfJYL3sLjjbVeXFN55H3N7j6Xo+BAEAQBAEAQBAEAQBAEAQBAEAQBAEAQBAEAQBAEAQBAEAQBAEAQBAEAQBAEAQBAEAQBAEAQBAfMh0PUV5n1WfVvKOFgEaIntmTpJ9H3rRaCfwzXIrdIb4k4r8rggCAIAgCAIAgCAIAgCAIAgCAIAgCAIAgCAIAgCAIAgCAIAgCAIAgCAIAgCAIAgCAIAgCAIAgCAIAgCAIAgOKbConG5bqd9iR6goFmjcNZLWcdvhsJEcVbFZJnTBA1gytAAUuqmFUdWCyRxnOU3nJnouh5CAIAgCAIAgCAIAgCAIAgCAIAgCAIAgCAIAgCAIAgCAIAgCAIAgCAIAgCAIAgCAIAgCAIAgCAIAgCAIAgCAIAgCAIAgCAIAgCAIAgCAIAgCAIAgCAIAgCAIAgCAIAgCAIAgCAIAgCAIAgCAIAgCAIAgCAIAgCAIAgCAIAgCAIAgCAIAgCAIAgCA/9k="/>
          <p:cNvSpPr>
            <a:spLocks noChangeAspect="1" noChangeArrowheads="1"/>
          </p:cNvSpPr>
          <p:nvPr/>
        </p:nvSpPr>
        <p:spPr bwMode="auto">
          <a:xfrm>
            <a:off x="63500" y="-14446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 name="TextBox 19"/>
          <p:cNvSpPr txBox="1"/>
          <p:nvPr/>
        </p:nvSpPr>
        <p:spPr>
          <a:xfrm>
            <a:off x="0" y="0"/>
            <a:ext cx="553998" cy="3733800"/>
          </a:xfrm>
          <a:prstGeom prst="rect">
            <a:avLst/>
          </a:prstGeom>
          <a:noFill/>
        </p:spPr>
        <p:txBody>
          <a:bodyPr vert="vert270" wrap="square" rtlCol="0">
            <a:spAutoFit/>
          </a:bodyPr>
          <a:lstStyle/>
          <a:p>
            <a:pPr algn="ctr">
              <a:defRPr/>
            </a:pPr>
            <a:r>
              <a:rPr lang="en-US" sz="2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doni MT Condensed" pitchFamily="18" charset="0"/>
              </a:rPr>
              <a:t> </a:t>
            </a:r>
            <a:endParaRPr lang="en-US" sz="2400" b="1" i="1" dirty="0">
              <a:ln w="12700">
                <a:solidFill>
                  <a:schemeClr val="tx2">
                    <a:satMod val="155000"/>
                  </a:schemeClr>
                </a:solidFill>
                <a:prstDash val="solid"/>
              </a:ln>
              <a:effectLst>
                <a:outerShdw blurRad="41275" dist="20320" dir="1800000" algn="tl" rotWithShape="0">
                  <a:srgbClr val="000000">
                    <a:alpha val="40000"/>
                  </a:srgbClr>
                </a:outerShdw>
              </a:effectLst>
              <a:latin typeface="+mj-lt"/>
            </a:endParaRPr>
          </a:p>
        </p:txBody>
      </p:sp>
      <p:sp>
        <p:nvSpPr>
          <p:cNvPr id="15" name="TextBox 14"/>
          <p:cNvSpPr txBox="1"/>
          <p:nvPr/>
        </p:nvSpPr>
        <p:spPr>
          <a:xfrm>
            <a:off x="3429001" y="533400"/>
            <a:ext cx="184731" cy="369332"/>
          </a:xfrm>
          <a:prstGeom prst="rect">
            <a:avLst/>
          </a:prstGeom>
          <a:noFill/>
        </p:spPr>
        <p:txBody>
          <a:bodyPr wrap="none" rtlCol="0">
            <a:spAutoFit/>
          </a:bodyPr>
          <a:lstStyle/>
          <a:p>
            <a:endParaRPr lang="en-US" dirty="0"/>
          </a:p>
        </p:txBody>
      </p:sp>
      <p:sp>
        <p:nvSpPr>
          <p:cNvPr id="16" name="TextBox 15"/>
          <p:cNvSpPr txBox="1"/>
          <p:nvPr/>
        </p:nvSpPr>
        <p:spPr>
          <a:xfrm>
            <a:off x="0" y="304801"/>
            <a:ext cx="6858000" cy="584775"/>
          </a:xfrm>
          <a:prstGeom prst="rect">
            <a:avLst/>
          </a:prstGeom>
          <a:noFill/>
        </p:spPr>
        <p:txBody>
          <a:bodyPr wrap="square" rtlCol="0">
            <a:spAutoFit/>
          </a:bodyPr>
          <a:lstStyle/>
          <a:p>
            <a:pPr algn="ctr">
              <a:defRPr/>
            </a:pPr>
            <a:r>
              <a:rPr lang="en-US" sz="3200" b="1" i="1" u="sng" dirty="0" smtClean="0">
                <a:ln w="10541" cmpd="sng">
                  <a:solidFill>
                    <a:srgbClr val="6600CC"/>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Forte" pitchFamily="66" charset="0"/>
              </a:rPr>
              <a:t>A Warm Thanks To Our Partners</a:t>
            </a:r>
            <a:endParaRPr lang="en-US" sz="3200" b="1" i="1" u="sng" dirty="0">
              <a:ln w="10541" cmpd="sng">
                <a:solidFill>
                  <a:srgbClr val="6600CC"/>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Forte" pitchFamily="66" charset="0"/>
            </a:endParaRPr>
          </a:p>
        </p:txBody>
      </p:sp>
      <p:sp>
        <p:nvSpPr>
          <p:cNvPr id="18" name="TextBox 17"/>
          <p:cNvSpPr txBox="1"/>
          <p:nvPr/>
        </p:nvSpPr>
        <p:spPr>
          <a:xfrm>
            <a:off x="1066800" y="990600"/>
            <a:ext cx="4800600" cy="1231107"/>
          </a:xfrm>
          <a:prstGeom prst="rect">
            <a:avLst/>
          </a:prstGeom>
          <a:noFill/>
        </p:spPr>
        <p:txBody>
          <a:bodyPr wrap="square" rtlCol="0">
            <a:spAutoFit/>
          </a:bodyPr>
          <a:lstStyle/>
          <a:p>
            <a:pPr algn="ctr"/>
            <a:r>
              <a:rPr lang="en-US" dirty="0" smtClean="0">
                <a:solidFill>
                  <a:srgbClr val="000000"/>
                </a:solidFill>
                <a:latin typeface="Franklin Gothic Demi Cond" pitchFamily="34" charset="0"/>
              </a:rPr>
              <a:t>Gateway Community Outreach is proud to acknowledge certain corporate alliances whereby through deed or monetary pledge supported GCO’s focus and mission:</a:t>
            </a:r>
            <a:endParaRPr lang="en-US" dirty="0" smtClean="0">
              <a:latin typeface="Franklin Gothic Demi Cond" pitchFamily="34" charset="0"/>
            </a:endParaRPr>
          </a:p>
        </p:txBody>
      </p:sp>
      <p:pic>
        <p:nvPicPr>
          <p:cNvPr id="2457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3810000"/>
            <a:ext cx="6858000" cy="4367213"/>
          </a:xfrm>
          <a:prstGeom prst="rect">
            <a:avLst/>
          </a:prstGeom>
          <a:noFill/>
          <a:ln w="9525">
            <a:noFill/>
            <a:miter lim="800000"/>
            <a:headEnd/>
            <a:tailEnd/>
          </a:ln>
          <a:effectLst/>
        </p:spPr>
      </p:pic>
      <p:sp>
        <p:nvSpPr>
          <p:cNvPr id="28" name="TextBox 27"/>
          <p:cNvSpPr txBox="1"/>
          <p:nvPr/>
        </p:nvSpPr>
        <p:spPr>
          <a:xfrm>
            <a:off x="0" y="2501578"/>
            <a:ext cx="3048000" cy="1500411"/>
          </a:xfrm>
          <a:prstGeom prst="rect">
            <a:avLst/>
          </a:prstGeom>
          <a:noFill/>
        </p:spPr>
        <p:txBody>
          <a:bodyPr wrap="square" rtlCol="0">
            <a:spAutoFit/>
          </a:bodyPr>
          <a:lstStyle/>
          <a:p>
            <a:pPr fontAlgn="b">
              <a:lnSpc>
                <a:spcPct val="150000"/>
              </a:lnSpc>
              <a:spcBef>
                <a:spcPct val="0"/>
              </a:spcBef>
              <a:buClr>
                <a:srgbClr val="6600CC"/>
              </a:buClr>
              <a:buFont typeface="Nyala" pitchFamily="2" charset="0"/>
              <a:buChar char="፠"/>
            </a:pPr>
            <a:endParaRPr lang="en-US" sz="1300" dirty="0" smtClean="0">
              <a:latin typeface="Franklin Gothic Demi Cond" pitchFamily="34" charset="0"/>
              <a:cs typeface="Arial" charset="0"/>
            </a:endParaRPr>
          </a:p>
          <a:p>
            <a:pPr fontAlgn="b">
              <a:lnSpc>
                <a:spcPct val="150000"/>
              </a:lnSpc>
              <a:spcBef>
                <a:spcPct val="0"/>
              </a:spcBef>
              <a:buClr>
                <a:srgbClr val="9C25FF"/>
              </a:buClr>
              <a:buFont typeface="Wingdings" pitchFamily="2" charset="2"/>
              <a:buChar char="v"/>
            </a:pPr>
            <a:r>
              <a:rPr lang="en-US" sz="1200" dirty="0" smtClean="0">
                <a:latin typeface="Franklin Gothic Demi Cond" pitchFamily="34" charset="0"/>
                <a:cs typeface="Mongolian Baiti" pitchFamily="66" charset="0"/>
              </a:rPr>
              <a:t>Broward First Call for Help - 211</a:t>
            </a:r>
          </a:p>
          <a:p>
            <a:pPr fontAlgn="b">
              <a:lnSpc>
                <a:spcPct val="150000"/>
              </a:lnSpc>
              <a:spcBef>
                <a:spcPct val="0"/>
              </a:spcBef>
              <a:buClr>
                <a:srgbClr val="9C25FF"/>
              </a:buClr>
              <a:buFont typeface="Wingdings" pitchFamily="2" charset="2"/>
              <a:buChar char="v"/>
            </a:pPr>
            <a:r>
              <a:rPr lang="en-US" sz="1200" dirty="0" smtClean="0">
                <a:latin typeface="Franklin Gothic Demi Cond" pitchFamily="34" charset="0"/>
                <a:cs typeface="Mongolian Baiti" pitchFamily="66" charset="0"/>
              </a:rPr>
              <a:t>Career Source of Broward County</a:t>
            </a:r>
          </a:p>
          <a:p>
            <a:pPr fontAlgn="b">
              <a:lnSpc>
                <a:spcPct val="150000"/>
              </a:lnSpc>
              <a:spcBef>
                <a:spcPct val="0"/>
              </a:spcBef>
              <a:buClr>
                <a:srgbClr val="9C25FF"/>
              </a:buClr>
              <a:buFont typeface="Wingdings" pitchFamily="2" charset="2"/>
              <a:buChar char="v"/>
            </a:pPr>
            <a:r>
              <a:rPr lang="en-US" sz="1200" dirty="0" smtClean="0">
                <a:latin typeface="Franklin Gothic Demi Cond" pitchFamily="34" charset="0"/>
                <a:cs typeface="Mongolian Baiti" pitchFamily="66" charset="0"/>
              </a:rPr>
              <a:t>Children’s Diagnostic &amp; Treatment Center</a:t>
            </a:r>
          </a:p>
          <a:p>
            <a:pPr fontAlgn="b">
              <a:lnSpc>
                <a:spcPct val="150000"/>
              </a:lnSpc>
              <a:spcBef>
                <a:spcPct val="0"/>
              </a:spcBef>
              <a:buClr>
                <a:srgbClr val="9C25FF"/>
              </a:buClr>
              <a:buFont typeface="Wingdings" pitchFamily="2" charset="2"/>
              <a:buChar char="v"/>
            </a:pPr>
            <a:r>
              <a:rPr lang="en-US" sz="1200" dirty="0" smtClean="0">
                <a:latin typeface="Franklin Gothic Demi Cond" pitchFamily="34" charset="0"/>
                <a:cs typeface="Mongolian Baiti" pitchFamily="66" charset="0"/>
              </a:rPr>
              <a:t>Children Services Council</a:t>
            </a:r>
          </a:p>
        </p:txBody>
      </p:sp>
      <p:sp>
        <p:nvSpPr>
          <p:cNvPr id="29" name="TextBox 28"/>
          <p:cNvSpPr txBox="1"/>
          <p:nvPr/>
        </p:nvSpPr>
        <p:spPr>
          <a:xfrm>
            <a:off x="2819400" y="2789872"/>
            <a:ext cx="2362200" cy="1477328"/>
          </a:xfrm>
          <a:prstGeom prst="rect">
            <a:avLst/>
          </a:prstGeom>
          <a:noFill/>
        </p:spPr>
        <p:txBody>
          <a:bodyPr wrap="square" rtlCol="0">
            <a:spAutoFit/>
          </a:bodyPr>
          <a:lstStyle/>
          <a:p>
            <a:pPr fontAlgn="b">
              <a:lnSpc>
                <a:spcPct val="150000"/>
              </a:lnSpc>
              <a:spcBef>
                <a:spcPct val="0"/>
              </a:spcBef>
              <a:buClr>
                <a:srgbClr val="9C25FF"/>
              </a:buClr>
              <a:buFont typeface="Wingdings" pitchFamily="2" charset="2"/>
              <a:buChar char="v"/>
            </a:pPr>
            <a:r>
              <a:rPr lang="en-US" sz="1200" dirty="0" smtClean="0">
                <a:latin typeface="Franklin Gothic Demi Cond" pitchFamily="34" charset="0"/>
                <a:cs typeface="Mongolian Baiti" pitchFamily="66" charset="0"/>
              </a:rPr>
              <a:t>Coalition to End Homelessness</a:t>
            </a:r>
          </a:p>
          <a:p>
            <a:pPr fontAlgn="b">
              <a:lnSpc>
                <a:spcPct val="150000"/>
              </a:lnSpc>
              <a:spcBef>
                <a:spcPct val="0"/>
              </a:spcBef>
              <a:buClr>
                <a:srgbClr val="9C25FF"/>
              </a:buClr>
              <a:buFont typeface="Wingdings" pitchFamily="2" charset="2"/>
              <a:buChar char="v"/>
            </a:pPr>
            <a:r>
              <a:rPr lang="en-US" sz="1200" dirty="0" smtClean="0">
                <a:latin typeface="Franklin Gothic Demi Cond" pitchFamily="34" charset="0"/>
                <a:cs typeface="Mongolian Baiti" pitchFamily="66" charset="0"/>
              </a:rPr>
              <a:t>Community Presbyterian Church</a:t>
            </a:r>
          </a:p>
          <a:p>
            <a:pPr fontAlgn="b">
              <a:lnSpc>
                <a:spcPct val="150000"/>
              </a:lnSpc>
              <a:spcBef>
                <a:spcPct val="0"/>
              </a:spcBef>
              <a:buClr>
                <a:srgbClr val="9C25FF"/>
              </a:buClr>
              <a:buFont typeface="Wingdings" pitchFamily="2" charset="2"/>
              <a:buChar char="v"/>
            </a:pPr>
            <a:r>
              <a:rPr lang="en-US" sz="1200" dirty="0" smtClean="0">
                <a:latin typeface="Franklin Gothic Demi Cond" pitchFamily="34" charset="0"/>
                <a:cs typeface="Mongolian Baiti" pitchFamily="66" charset="0"/>
              </a:rPr>
              <a:t>Consolidated Credit Solutions, Inc.</a:t>
            </a:r>
          </a:p>
          <a:p>
            <a:pPr fontAlgn="b">
              <a:lnSpc>
                <a:spcPct val="150000"/>
              </a:lnSpc>
              <a:spcBef>
                <a:spcPct val="0"/>
              </a:spcBef>
              <a:buClr>
                <a:srgbClr val="9C25FF"/>
              </a:buClr>
              <a:buFont typeface="Wingdings" pitchFamily="2" charset="2"/>
              <a:buChar char="v"/>
            </a:pPr>
            <a:r>
              <a:rPr lang="en-US" sz="1200" dirty="0" smtClean="0">
                <a:latin typeface="Franklin Gothic Demi Cond" pitchFamily="34" charset="0"/>
                <a:cs typeface="Mongolian Baiti" pitchFamily="66" charset="0"/>
              </a:rPr>
              <a:t>Covenant House</a:t>
            </a:r>
          </a:p>
          <a:p>
            <a:endParaRPr lang="en-US" dirty="0"/>
          </a:p>
        </p:txBody>
      </p:sp>
      <p:sp>
        <p:nvSpPr>
          <p:cNvPr id="30" name="TextBox 29"/>
          <p:cNvSpPr txBox="1"/>
          <p:nvPr/>
        </p:nvSpPr>
        <p:spPr>
          <a:xfrm>
            <a:off x="5181600" y="2762072"/>
            <a:ext cx="1676400" cy="1231107"/>
          </a:xfrm>
          <a:prstGeom prst="rect">
            <a:avLst/>
          </a:prstGeom>
          <a:noFill/>
        </p:spPr>
        <p:txBody>
          <a:bodyPr wrap="square" rtlCol="0">
            <a:spAutoFit/>
          </a:bodyPr>
          <a:lstStyle/>
          <a:p>
            <a:pPr fontAlgn="b">
              <a:lnSpc>
                <a:spcPct val="150000"/>
              </a:lnSpc>
              <a:spcBef>
                <a:spcPct val="0"/>
              </a:spcBef>
              <a:buClr>
                <a:srgbClr val="9C25FF"/>
              </a:buClr>
              <a:buFont typeface="Wingdings" pitchFamily="2" charset="2"/>
              <a:buChar char="v"/>
            </a:pPr>
            <a:r>
              <a:rPr lang="en-US" sz="1200" dirty="0" smtClean="0">
                <a:latin typeface="Franklin Gothic Demi Cond" pitchFamily="34" charset="0"/>
                <a:cs typeface="Mongolian Baiti" pitchFamily="66" charset="0"/>
              </a:rPr>
              <a:t>Deerfield Beach High       School</a:t>
            </a:r>
          </a:p>
          <a:p>
            <a:pPr fontAlgn="b">
              <a:lnSpc>
                <a:spcPct val="150000"/>
              </a:lnSpc>
              <a:spcBef>
                <a:spcPct val="0"/>
              </a:spcBef>
              <a:buClr>
                <a:srgbClr val="9C25FF"/>
              </a:buClr>
              <a:buFont typeface="Wingdings" pitchFamily="2" charset="2"/>
              <a:buChar char="v"/>
            </a:pPr>
            <a:r>
              <a:rPr lang="en-US" sz="1200" dirty="0" smtClean="0">
                <a:latin typeface="Franklin Gothic Demi Cond" pitchFamily="34" charset="0"/>
                <a:cs typeface="Mongolian Baiti" pitchFamily="66" charset="0"/>
              </a:rPr>
              <a:t>Ft. Lauderdale Housing</a:t>
            </a:r>
          </a:p>
          <a:p>
            <a:pPr fontAlgn="b">
              <a:lnSpc>
                <a:spcPct val="150000"/>
              </a:lnSpc>
              <a:spcBef>
                <a:spcPct val="0"/>
              </a:spcBef>
              <a:buClr>
                <a:srgbClr val="9C25FF"/>
              </a:buClr>
              <a:buFont typeface="Wingdings" pitchFamily="2" charset="2"/>
              <a:buChar char="v"/>
            </a:pPr>
            <a:r>
              <a:rPr lang="en-US" sz="1200" dirty="0" smtClean="0">
                <a:latin typeface="Franklin Gothic Demi Cond" pitchFamily="34" charset="0"/>
                <a:cs typeface="Mongolian Baiti" pitchFamily="66" charset="0"/>
              </a:rPr>
              <a:t>Jewish Family Services</a:t>
            </a:r>
            <a:endParaRPr lang="en-US" sz="1200" dirty="0"/>
          </a:p>
        </p:txBody>
      </p:sp>
      <p:sp>
        <p:nvSpPr>
          <p:cNvPr id="33" name="TextBox 32"/>
          <p:cNvSpPr txBox="1"/>
          <p:nvPr/>
        </p:nvSpPr>
        <p:spPr>
          <a:xfrm>
            <a:off x="0" y="7590472"/>
            <a:ext cx="2819400" cy="1477328"/>
          </a:xfrm>
          <a:prstGeom prst="rect">
            <a:avLst/>
          </a:prstGeom>
          <a:noFill/>
        </p:spPr>
        <p:txBody>
          <a:bodyPr wrap="square" rtlCol="0">
            <a:spAutoFit/>
          </a:bodyPr>
          <a:lstStyle/>
          <a:p>
            <a:pPr fontAlgn="b">
              <a:lnSpc>
                <a:spcPct val="150000"/>
              </a:lnSpc>
              <a:spcBef>
                <a:spcPct val="0"/>
              </a:spcBef>
              <a:buClr>
                <a:srgbClr val="099FAF"/>
              </a:buClr>
            </a:pPr>
            <a:endParaRPr lang="en-US" sz="1200" dirty="0" smtClean="0">
              <a:latin typeface="Franklin Gothic Demi Cond" pitchFamily="34" charset="0"/>
              <a:cs typeface="Mongolian Baiti" pitchFamily="66" charset="0"/>
            </a:endParaRPr>
          </a:p>
          <a:p>
            <a:pPr fontAlgn="b">
              <a:lnSpc>
                <a:spcPct val="150000"/>
              </a:lnSpc>
              <a:spcBef>
                <a:spcPct val="0"/>
              </a:spcBef>
              <a:buClr>
                <a:srgbClr val="099FAF"/>
              </a:buClr>
              <a:buFont typeface="Wingdings" pitchFamily="2" charset="2"/>
              <a:buChar char="v"/>
            </a:pPr>
            <a:r>
              <a:rPr lang="en-US" sz="1200" dirty="0" smtClean="0">
                <a:latin typeface="Franklin Gothic Demi Cond" pitchFamily="34" charset="0"/>
                <a:cs typeface="Mongolian Baiti" pitchFamily="66" charset="0"/>
              </a:rPr>
              <a:t>Life Net For Families</a:t>
            </a:r>
          </a:p>
          <a:p>
            <a:pPr fontAlgn="b">
              <a:lnSpc>
                <a:spcPct val="150000"/>
              </a:lnSpc>
              <a:spcBef>
                <a:spcPct val="0"/>
              </a:spcBef>
              <a:buClr>
                <a:srgbClr val="099FAF"/>
              </a:buClr>
              <a:buFont typeface="Wingdings" pitchFamily="2" charset="2"/>
              <a:buChar char="v"/>
            </a:pPr>
            <a:r>
              <a:rPr lang="en-US" sz="1200" dirty="0" smtClean="0">
                <a:latin typeface="Franklin Gothic Demi Cond" pitchFamily="34" charset="0"/>
                <a:cs typeface="Mongolian Baiti" pitchFamily="66" charset="0"/>
              </a:rPr>
              <a:t>N.E. Focal Point </a:t>
            </a:r>
          </a:p>
          <a:p>
            <a:pPr fontAlgn="b">
              <a:lnSpc>
                <a:spcPct val="150000"/>
              </a:lnSpc>
              <a:spcBef>
                <a:spcPct val="0"/>
              </a:spcBef>
              <a:buClr>
                <a:srgbClr val="099FAF"/>
              </a:buClr>
              <a:buFont typeface="Wingdings" pitchFamily="2" charset="2"/>
              <a:buChar char="v"/>
            </a:pPr>
            <a:r>
              <a:rPr lang="en-US" sz="1200" dirty="0" smtClean="0">
                <a:latin typeface="Franklin Gothic Demi Cond" pitchFamily="34" charset="0"/>
                <a:cs typeface="Mongolian Baiti" pitchFamily="66" charset="0"/>
              </a:rPr>
              <a:t>Whole Food Markets</a:t>
            </a:r>
          </a:p>
          <a:p>
            <a:endParaRPr lang="en-US" dirty="0"/>
          </a:p>
        </p:txBody>
      </p:sp>
      <p:sp>
        <p:nvSpPr>
          <p:cNvPr id="35" name="TextBox 34"/>
          <p:cNvSpPr txBox="1"/>
          <p:nvPr/>
        </p:nvSpPr>
        <p:spPr>
          <a:xfrm>
            <a:off x="2667000" y="7924801"/>
            <a:ext cx="1752600" cy="1200329"/>
          </a:xfrm>
          <a:prstGeom prst="rect">
            <a:avLst/>
          </a:prstGeom>
          <a:noFill/>
        </p:spPr>
        <p:txBody>
          <a:bodyPr wrap="square" rtlCol="0">
            <a:spAutoFit/>
          </a:bodyPr>
          <a:lstStyle/>
          <a:p>
            <a:pPr fontAlgn="b">
              <a:lnSpc>
                <a:spcPct val="150000"/>
              </a:lnSpc>
              <a:spcBef>
                <a:spcPct val="0"/>
              </a:spcBef>
              <a:buClr>
                <a:srgbClr val="099FAF"/>
              </a:buClr>
              <a:buFont typeface="Wingdings" pitchFamily="2" charset="2"/>
              <a:buChar char="v"/>
            </a:pPr>
            <a:r>
              <a:rPr lang="en-US" sz="1200" dirty="0" smtClean="0">
                <a:latin typeface="Franklin Gothic Demi Cond" pitchFamily="34" charset="0"/>
                <a:cs typeface="Mongolian Baiti" pitchFamily="66" charset="0"/>
              </a:rPr>
              <a:t>Papa Johns</a:t>
            </a:r>
          </a:p>
          <a:p>
            <a:pPr fontAlgn="b">
              <a:lnSpc>
                <a:spcPct val="150000"/>
              </a:lnSpc>
              <a:spcBef>
                <a:spcPct val="0"/>
              </a:spcBef>
              <a:buClr>
                <a:srgbClr val="099FAF"/>
              </a:buClr>
              <a:buFont typeface="Wingdings" pitchFamily="2" charset="2"/>
              <a:buChar char="v"/>
            </a:pPr>
            <a:r>
              <a:rPr lang="en-US" sz="1200" dirty="0" smtClean="0">
                <a:latin typeface="Franklin Gothic Demi Cond" pitchFamily="34" charset="0"/>
                <a:cs typeface="Mongolian Baiti" pitchFamily="66" charset="0"/>
              </a:rPr>
              <a:t>Project Lifeline</a:t>
            </a:r>
          </a:p>
          <a:p>
            <a:pPr fontAlgn="b">
              <a:lnSpc>
                <a:spcPct val="150000"/>
              </a:lnSpc>
              <a:spcBef>
                <a:spcPct val="0"/>
              </a:spcBef>
              <a:buClr>
                <a:srgbClr val="099FAF"/>
              </a:buClr>
              <a:buFont typeface="Wingdings" pitchFamily="2" charset="2"/>
              <a:buChar char="v"/>
            </a:pPr>
            <a:r>
              <a:rPr lang="en-US" sz="1200" dirty="0" smtClean="0">
                <a:latin typeface="Franklin Gothic Demi Cond" pitchFamily="34" charset="0"/>
                <a:cs typeface="Mongolian Baiti" pitchFamily="66" charset="0"/>
              </a:rPr>
              <a:t>Publix</a:t>
            </a:r>
          </a:p>
          <a:p>
            <a:endParaRPr lang="en-US" dirty="0"/>
          </a:p>
        </p:txBody>
      </p:sp>
      <p:sp>
        <p:nvSpPr>
          <p:cNvPr id="37" name="TextBox 36"/>
          <p:cNvSpPr txBox="1"/>
          <p:nvPr/>
        </p:nvSpPr>
        <p:spPr>
          <a:xfrm>
            <a:off x="4343400" y="7924800"/>
            <a:ext cx="2514600" cy="1477328"/>
          </a:xfrm>
          <a:prstGeom prst="rect">
            <a:avLst/>
          </a:prstGeom>
          <a:noFill/>
        </p:spPr>
        <p:txBody>
          <a:bodyPr wrap="square" rtlCol="0">
            <a:spAutoFit/>
          </a:bodyPr>
          <a:lstStyle/>
          <a:p>
            <a:pPr fontAlgn="b">
              <a:lnSpc>
                <a:spcPct val="150000"/>
              </a:lnSpc>
              <a:spcBef>
                <a:spcPct val="0"/>
              </a:spcBef>
              <a:buClr>
                <a:srgbClr val="099FAF"/>
              </a:buClr>
              <a:buFont typeface="Wingdings" pitchFamily="2" charset="2"/>
              <a:buChar char="v"/>
            </a:pPr>
            <a:r>
              <a:rPr lang="en-US" sz="1200" dirty="0" smtClean="0">
                <a:latin typeface="Franklin Gothic Demi Cond" pitchFamily="34" charset="0"/>
                <a:cs typeface="Mongolian Baiti" pitchFamily="66" charset="0"/>
              </a:rPr>
              <a:t>Soref </a:t>
            </a:r>
          </a:p>
          <a:p>
            <a:pPr fontAlgn="b">
              <a:lnSpc>
                <a:spcPct val="150000"/>
              </a:lnSpc>
              <a:spcBef>
                <a:spcPct val="0"/>
              </a:spcBef>
              <a:buClr>
                <a:srgbClr val="099FAF"/>
              </a:buClr>
              <a:buFont typeface="Wingdings" pitchFamily="2" charset="2"/>
              <a:buChar char="v"/>
            </a:pPr>
            <a:r>
              <a:rPr lang="en-US" sz="1200" dirty="0" smtClean="0">
                <a:latin typeface="Franklin Gothic Demi Cond" pitchFamily="34" charset="0"/>
                <a:cs typeface="Mongolian Baiti" pitchFamily="66" charset="0"/>
              </a:rPr>
              <a:t>Starbucks</a:t>
            </a:r>
          </a:p>
          <a:p>
            <a:pPr fontAlgn="b">
              <a:lnSpc>
                <a:spcPct val="150000"/>
              </a:lnSpc>
              <a:spcBef>
                <a:spcPct val="0"/>
              </a:spcBef>
              <a:buClr>
                <a:srgbClr val="099FAF"/>
              </a:buClr>
              <a:buFont typeface="Wingdings" pitchFamily="2" charset="2"/>
              <a:buChar char="v"/>
            </a:pPr>
            <a:r>
              <a:rPr lang="en-US" sz="1200" dirty="0" smtClean="0">
                <a:latin typeface="Franklin Gothic Demi Cond" pitchFamily="34" charset="0"/>
                <a:cs typeface="Mongolian Baiti" pitchFamily="66" charset="0"/>
              </a:rPr>
              <a:t>Wal-Mart</a:t>
            </a:r>
          </a:p>
          <a:p>
            <a:pPr fontAlgn="b">
              <a:lnSpc>
                <a:spcPct val="150000"/>
              </a:lnSpc>
              <a:spcBef>
                <a:spcPct val="0"/>
              </a:spcBef>
              <a:buClr>
                <a:srgbClr val="099FAF"/>
              </a:buClr>
            </a:pPr>
            <a:endParaRPr lang="en-US" sz="1200" dirty="0" smtClean="0">
              <a:latin typeface="Franklin Gothic Demi Cond" pitchFamily="34" charset="0"/>
              <a:cs typeface="Mongolian Baiti" pitchFamily="66" charset="0"/>
            </a:endParaRP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143000" y="1447802"/>
            <a:ext cx="4953000" cy="1354217"/>
          </a:xfrm>
          <a:prstGeom prst="rect">
            <a:avLst/>
          </a:prstGeom>
          <a:noFill/>
        </p:spPr>
        <p:txBody>
          <a:bodyPr wrap="square" rtlCol="0">
            <a:spAutoFit/>
          </a:bodyPr>
          <a:lstStyle/>
          <a:p>
            <a:pPr algn="ctr"/>
            <a:r>
              <a:rPr lang="en-US" sz="2000" dirty="0" smtClean="0">
                <a:latin typeface="Monotype Corsiva" pitchFamily="66" charset="0"/>
              </a:rPr>
              <a:t>Gateway recognizes the following Corporations, Foundations and Organizations that have contributed to the success of Gateway in 2014- 2015.  We apologize for any omissions</a:t>
            </a:r>
            <a:r>
              <a:rPr lang="en-US" sz="2000" b="1" dirty="0" smtClean="0">
                <a:latin typeface="Monotype Corsiva" pitchFamily="66" charset="0"/>
              </a:rPr>
              <a:t>.</a:t>
            </a:r>
            <a:endParaRPr lang="en-US" sz="2000" b="1" dirty="0">
              <a:latin typeface="Monotype Corsiva" pitchFamily="66" charset="0"/>
            </a:endParaRPr>
          </a:p>
        </p:txBody>
      </p:sp>
      <p:sp>
        <p:nvSpPr>
          <p:cNvPr id="8" name="TextBox 7"/>
          <p:cNvSpPr txBox="1"/>
          <p:nvPr/>
        </p:nvSpPr>
        <p:spPr>
          <a:xfrm>
            <a:off x="1447800" y="228601"/>
            <a:ext cx="4419600" cy="1200329"/>
          </a:xfrm>
          <a:prstGeom prst="rect">
            <a:avLst/>
          </a:prstGeom>
          <a:noFill/>
        </p:spPr>
        <p:txBody>
          <a:bodyPr wrap="square" rtlCol="0">
            <a:spAutoFit/>
          </a:bodyPr>
          <a:lstStyle/>
          <a:p>
            <a:pPr algn="ctr"/>
            <a:r>
              <a:rPr lang="en-US" sz="3600" b="1" i="1" u="sng" dirty="0" smtClean="0">
                <a:ln w="10541" cmpd="sng">
                  <a:solidFill>
                    <a:srgbClr val="099FAF"/>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haroni" pitchFamily="2" charset="-79"/>
                <a:cs typeface="Aharoni" pitchFamily="2" charset="-79"/>
              </a:rPr>
              <a:t>A Warm Thanks To Our Donors</a:t>
            </a:r>
            <a:endParaRPr lang="en-US" sz="3600" b="1" u="sng" dirty="0">
              <a:ln w="10541" cmpd="sng">
                <a:solidFill>
                  <a:srgbClr val="099FAF"/>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haroni" pitchFamily="2" charset="-79"/>
              <a:cs typeface="Aharoni" pitchFamily="2" charset="-79"/>
            </a:endParaRPr>
          </a:p>
        </p:txBody>
      </p:sp>
      <p:sp>
        <p:nvSpPr>
          <p:cNvPr id="10" name="TextBox 9"/>
          <p:cNvSpPr txBox="1"/>
          <p:nvPr/>
        </p:nvSpPr>
        <p:spPr>
          <a:xfrm>
            <a:off x="0" y="3124200"/>
            <a:ext cx="3429000" cy="5940088"/>
          </a:xfrm>
          <a:prstGeom prst="rect">
            <a:avLst/>
          </a:prstGeom>
          <a:noFill/>
        </p:spPr>
        <p:txBody>
          <a:bodyPr wrap="square" rtlCol="0">
            <a:spAutoFit/>
          </a:bodyPr>
          <a:lstStyle/>
          <a:p>
            <a:pPr>
              <a:buClrTx/>
              <a:buFont typeface="Nyala" pitchFamily="2" charset="0"/>
              <a:buChar char="፠"/>
              <a:defRPr/>
            </a:pPr>
            <a:r>
              <a:rPr lang="en-US" sz="2000" dirty="0" smtClean="0">
                <a:latin typeface="Nyala" pitchFamily="2" charset="0"/>
              </a:rPr>
              <a:t>Batchelor Foundation Inc.</a:t>
            </a:r>
          </a:p>
          <a:p>
            <a:pPr>
              <a:buClrTx/>
              <a:buFont typeface="Nyala" pitchFamily="2" charset="0"/>
              <a:buChar char="፠"/>
              <a:defRPr/>
            </a:pPr>
            <a:r>
              <a:rPr lang="en-US" sz="2000" dirty="0" smtClean="0">
                <a:latin typeface="Nyala" pitchFamily="2" charset="0"/>
              </a:rPr>
              <a:t>BJ’s Charitable Foundation</a:t>
            </a:r>
          </a:p>
          <a:p>
            <a:pPr>
              <a:buClrTx/>
              <a:buFont typeface="Nyala" pitchFamily="2" charset="0"/>
              <a:buChar char="፠"/>
              <a:defRPr/>
            </a:pPr>
            <a:r>
              <a:rPr lang="en-US" sz="2000" dirty="0" smtClean="0">
                <a:latin typeface="Nyala" pitchFamily="2" charset="0"/>
              </a:rPr>
              <a:t>Blum Foundation (Walter &amp; Adi Blum)</a:t>
            </a:r>
          </a:p>
          <a:p>
            <a:pPr>
              <a:buClrTx/>
              <a:buFont typeface="Nyala" pitchFamily="2" charset="0"/>
              <a:buChar char="፠"/>
              <a:defRPr/>
            </a:pPr>
            <a:r>
              <a:rPr lang="en-US" sz="2000" dirty="0" smtClean="0">
                <a:latin typeface="Nyala" pitchFamily="2" charset="0"/>
              </a:rPr>
              <a:t>CFC-Atlantic Coast Combined Federal Campaign </a:t>
            </a:r>
          </a:p>
          <a:p>
            <a:pPr>
              <a:buClrTx/>
              <a:buFont typeface="Nyala" pitchFamily="2" charset="0"/>
              <a:buChar char="፠"/>
              <a:defRPr/>
            </a:pPr>
            <a:r>
              <a:rPr lang="en-US" sz="2000" dirty="0" smtClean="0">
                <a:latin typeface="Nyala" pitchFamily="2" charset="0"/>
              </a:rPr>
              <a:t>Community Foundation Of Broward</a:t>
            </a:r>
          </a:p>
          <a:p>
            <a:pPr>
              <a:buClrTx/>
              <a:buFont typeface="Nyala" pitchFamily="2" charset="0"/>
              <a:buChar char="፠"/>
              <a:defRPr/>
            </a:pPr>
            <a:r>
              <a:rPr lang="en-US" sz="2000" dirty="0" smtClean="0">
                <a:latin typeface="Nyala" pitchFamily="2" charset="0"/>
              </a:rPr>
              <a:t>Coral Springs Community Chest</a:t>
            </a:r>
          </a:p>
          <a:p>
            <a:pPr>
              <a:buClrTx/>
              <a:buFont typeface="Nyala" pitchFamily="2" charset="0"/>
              <a:buChar char="፠"/>
              <a:defRPr/>
            </a:pPr>
            <a:r>
              <a:rPr lang="en-US" sz="2000" dirty="0" smtClean="0">
                <a:latin typeface="Nyala" pitchFamily="2" charset="0"/>
              </a:rPr>
              <a:t>Edward W. Smith Foundation</a:t>
            </a:r>
          </a:p>
          <a:p>
            <a:pPr>
              <a:buClrTx/>
              <a:buFont typeface="Nyala" pitchFamily="2" charset="0"/>
              <a:buChar char="፠"/>
              <a:defRPr/>
            </a:pPr>
            <a:r>
              <a:rPr lang="en-US" sz="2000" dirty="0" smtClean="0">
                <a:latin typeface="Nyala" pitchFamily="2" charset="0"/>
              </a:rPr>
              <a:t>Enterprise Holdings Foundation</a:t>
            </a:r>
          </a:p>
          <a:p>
            <a:pPr>
              <a:buClrTx/>
              <a:buFont typeface="Nyala" pitchFamily="2" charset="0"/>
              <a:buChar char="፠"/>
              <a:defRPr/>
            </a:pPr>
            <a:r>
              <a:rPr lang="en-US" sz="2000" dirty="0" smtClean="0">
                <a:latin typeface="Nyala" pitchFamily="2" charset="0"/>
              </a:rPr>
              <a:t>Ford Foundation</a:t>
            </a:r>
          </a:p>
          <a:p>
            <a:pPr>
              <a:buClrTx/>
              <a:buFont typeface="Nyala" pitchFamily="2" charset="0"/>
              <a:buChar char="፠"/>
              <a:defRPr/>
            </a:pPr>
            <a:r>
              <a:rPr lang="en-US" sz="2000" dirty="0" smtClean="0">
                <a:latin typeface="Nyala" pitchFamily="2" charset="0"/>
              </a:rPr>
              <a:t>Florida Power &amp; Light</a:t>
            </a:r>
          </a:p>
          <a:p>
            <a:pPr>
              <a:buClrTx/>
              <a:buFont typeface="Nyala" pitchFamily="2" charset="0"/>
              <a:buChar char="፠"/>
              <a:defRPr/>
            </a:pPr>
            <a:r>
              <a:rPr lang="en-US" sz="2000" dirty="0" smtClean="0">
                <a:latin typeface="Nyala" pitchFamily="2" charset="0"/>
              </a:rPr>
              <a:t>Harry Kramer Memorial Fund</a:t>
            </a:r>
          </a:p>
          <a:p>
            <a:pPr>
              <a:buClrTx/>
              <a:buFont typeface="Nyala" pitchFamily="2" charset="0"/>
              <a:buChar char="፠"/>
            </a:pPr>
            <a:r>
              <a:rPr lang="en-US" sz="2000" dirty="0" smtClean="0">
                <a:latin typeface="Nyala" pitchFamily="2" charset="0"/>
              </a:rPr>
              <a:t>Holy Cross Hospital (John C. Johnson)</a:t>
            </a:r>
          </a:p>
          <a:p>
            <a:pPr>
              <a:buClrTx/>
              <a:buFont typeface="Nyala" pitchFamily="2" charset="0"/>
              <a:buChar char="፠"/>
            </a:pPr>
            <a:r>
              <a:rPr lang="en-US" sz="2000" dirty="0" smtClean="0">
                <a:latin typeface="Nyala" pitchFamily="2" charset="0"/>
              </a:rPr>
              <a:t>Jarden Consumer Solutions</a:t>
            </a:r>
          </a:p>
          <a:p>
            <a:pPr>
              <a:buFont typeface="Nyala" pitchFamily="2" charset="0"/>
              <a:buChar char="፠"/>
            </a:pPr>
            <a:r>
              <a:rPr lang="en-US" sz="2000" dirty="0" smtClean="0">
                <a:latin typeface="Nyala" pitchFamily="2" charset="0"/>
              </a:rPr>
              <a:t>The Jim Moran Foundation</a:t>
            </a:r>
          </a:p>
          <a:p>
            <a:pPr>
              <a:buClrTx/>
              <a:buFont typeface="Nyala" pitchFamily="2" charset="0"/>
              <a:buChar char="፠"/>
            </a:pPr>
            <a:endParaRPr lang="en-US" sz="2000" dirty="0"/>
          </a:p>
        </p:txBody>
      </p:sp>
      <p:sp>
        <p:nvSpPr>
          <p:cNvPr id="11" name="TextBox 10"/>
          <p:cNvSpPr txBox="1"/>
          <p:nvPr/>
        </p:nvSpPr>
        <p:spPr>
          <a:xfrm>
            <a:off x="3810000" y="3200402"/>
            <a:ext cx="3048000" cy="6032420"/>
          </a:xfrm>
          <a:prstGeom prst="rect">
            <a:avLst/>
          </a:prstGeom>
          <a:noFill/>
        </p:spPr>
        <p:txBody>
          <a:bodyPr wrap="square" rtlCol="0">
            <a:spAutoFit/>
          </a:bodyPr>
          <a:lstStyle/>
          <a:p>
            <a:pPr>
              <a:buClr>
                <a:schemeClr val="tx1"/>
              </a:buClr>
              <a:buFont typeface="Nyala" pitchFamily="2" charset="0"/>
              <a:buChar char="፠"/>
            </a:pPr>
            <a:r>
              <a:rPr lang="en-US" dirty="0" smtClean="0">
                <a:latin typeface="Nyala" pitchFamily="2" charset="0"/>
              </a:rPr>
              <a:t>Kopp Family Foundation</a:t>
            </a:r>
          </a:p>
          <a:p>
            <a:pPr>
              <a:buClr>
                <a:schemeClr val="tx1"/>
              </a:buClr>
              <a:buFont typeface="Nyala" pitchFamily="2" charset="0"/>
              <a:buChar char="፠"/>
            </a:pPr>
            <a:r>
              <a:rPr lang="en-US" dirty="0" smtClean="0">
                <a:latin typeface="Nyala" pitchFamily="2" charset="0"/>
              </a:rPr>
              <a:t>Lawrence A. Sanders Foundation</a:t>
            </a:r>
          </a:p>
          <a:p>
            <a:pPr>
              <a:buClr>
                <a:schemeClr val="tx1"/>
              </a:buClr>
              <a:buFont typeface="Nyala" pitchFamily="2" charset="0"/>
              <a:buChar char="፠"/>
            </a:pPr>
            <a:r>
              <a:rPr lang="en-US" dirty="0" smtClean="0">
                <a:latin typeface="Nyala" pitchFamily="2" charset="0"/>
              </a:rPr>
              <a:t>The Martha G. Moore Foundation</a:t>
            </a:r>
          </a:p>
          <a:p>
            <a:pPr>
              <a:buClr>
                <a:schemeClr val="tx1"/>
              </a:buClr>
              <a:buFont typeface="Nyala" pitchFamily="2" charset="0"/>
              <a:buChar char="፠"/>
            </a:pPr>
            <a:r>
              <a:rPr lang="en-US" dirty="0" smtClean="0">
                <a:latin typeface="Nyala" pitchFamily="2" charset="0"/>
              </a:rPr>
              <a:t>Publix Supermarket Charities Inc.</a:t>
            </a:r>
          </a:p>
          <a:p>
            <a:pPr>
              <a:buClr>
                <a:schemeClr val="tx1"/>
              </a:buClr>
              <a:buFont typeface="Nyala" pitchFamily="2" charset="0"/>
              <a:buChar char="፠"/>
            </a:pPr>
            <a:r>
              <a:rPr lang="en-US" dirty="0" smtClean="0">
                <a:latin typeface="Nyala" pitchFamily="2" charset="0"/>
              </a:rPr>
              <a:t>Schmidt Family Foundation</a:t>
            </a:r>
          </a:p>
          <a:p>
            <a:pPr>
              <a:buClr>
                <a:schemeClr val="tx1"/>
              </a:buClr>
              <a:buFont typeface="Nyala" pitchFamily="2" charset="0"/>
              <a:buChar char="፠"/>
            </a:pPr>
            <a:r>
              <a:rPr lang="en-US" dirty="0" smtClean="0">
                <a:latin typeface="Nyala" pitchFamily="2" charset="0"/>
              </a:rPr>
              <a:t>Sun-Sentinel Children’s Fund</a:t>
            </a:r>
            <a:r>
              <a:rPr lang="en-US" i="1" dirty="0" smtClean="0">
                <a:latin typeface="Nyala" pitchFamily="2" charset="0"/>
              </a:rPr>
              <a:t>    (A McCormick Foundation Fund</a:t>
            </a:r>
            <a:r>
              <a:rPr lang="en-US" dirty="0" smtClean="0">
                <a:latin typeface="Nyala" pitchFamily="2" charset="0"/>
              </a:rPr>
              <a:t>)</a:t>
            </a:r>
          </a:p>
          <a:p>
            <a:pPr>
              <a:buClr>
                <a:schemeClr val="tx1"/>
              </a:buClr>
              <a:buFont typeface="Nyala" pitchFamily="2" charset="0"/>
              <a:buChar char="፠"/>
            </a:pPr>
            <a:r>
              <a:rPr lang="en-US" dirty="0" smtClean="0">
                <a:latin typeface="Nyala" pitchFamily="2" charset="0"/>
              </a:rPr>
              <a:t>T.J. Maxx and TJX Foundation</a:t>
            </a:r>
          </a:p>
          <a:p>
            <a:pPr>
              <a:buClr>
                <a:schemeClr val="tx1"/>
              </a:buClr>
              <a:buFont typeface="Nyala" pitchFamily="2" charset="0"/>
              <a:buChar char="፠"/>
            </a:pPr>
            <a:r>
              <a:rPr lang="en-US" dirty="0" smtClean="0">
                <a:latin typeface="Nyala" pitchFamily="2" charset="0"/>
              </a:rPr>
              <a:t>United Way of Broward County (Project Lifeline)</a:t>
            </a:r>
          </a:p>
          <a:p>
            <a:pPr>
              <a:buClr>
                <a:schemeClr val="tx1"/>
              </a:buClr>
              <a:buFont typeface="Nyala" pitchFamily="2" charset="0"/>
              <a:buChar char="፠"/>
            </a:pPr>
            <a:r>
              <a:rPr lang="en-US" dirty="0" smtClean="0">
                <a:latin typeface="Nyala" pitchFamily="2" charset="0"/>
              </a:rPr>
              <a:t>Wal-Mart Foundation</a:t>
            </a:r>
          </a:p>
          <a:p>
            <a:pPr>
              <a:buClr>
                <a:schemeClr val="tx1"/>
              </a:buClr>
              <a:buFont typeface="Nyala" pitchFamily="2" charset="0"/>
              <a:buChar char="፠"/>
            </a:pPr>
            <a:r>
              <a:rPr lang="en-US" dirty="0" smtClean="0">
                <a:latin typeface="Nyala" pitchFamily="2" charset="0"/>
              </a:rPr>
              <a:t>William R. Watts Foundation Inc.</a:t>
            </a:r>
          </a:p>
          <a:p>
            <a:pPr>
              <a:buClr>
                <a:schemeClr val="tx1"/>
              </a:buClr>
              <a:buFont typeface="Nyala" pitchFamily="2" charset="0"/>
              <a:buChar char="፠"/>
            </a:pPr>
            <a:r>
              <a:rPr lang="en-US" dirty="0" smtClean="0">
                <a:latin typeface="Nyala" pitchFamily="2" charset="0"/>
              </a:rPr>
              <a:t>Wells Fargo and Company</a:t>
            </a:r>
          </a:p>
          <a:p>
            <a:pPr>
              <a:buClr>
                <a:schemeClr val="tx1"/>
              </a:buClr>
              <a:buFont typeface="Nyala" pitchFamily="2" charset="0"/>
              <a:buChar char="፠"/>
            </a:pPr>
            <a:r>
              <a:rPr lang="en-US" dirty="0" smtClean="0">
                <a:latin typeface="Nyala" pitchFamily="2" charset="0"/>
              </a:rPr>
              <a:t>Whole Foods Market</a:t>
            </a:r>
          </a:p>
          <a:p>
            <a:pPr>
              <a:buClr>
                <a:schemeClr val="tx1"/>
              </a:buClr>
              <a:buFont typeface="Nyala" pitchFamily="2" charset="0"/>
              <a:buChar char="፠"/>
            </a:pPr>
            <a:r>
              <a:rPr lang="en-US" dirty="0" smtClean="0">
                <a:latin typeface="Nyala" pitchFamily="2" charset="0"/>
              </a:rPr>
              <a:t>Zale Foundation ( M.B. &amp; Edna Zale)</a:t>
            </a:r>
          </a:p>
          <a:p>
            <a:pPr>
              <a:buClr>
                <a:schemeClr val="tx1"/>
              </a:buClr>
              <a:buFont typeface="Nyala" pitchFamily="2" charset="0"/>
              <a:buChar cha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 Box 7"/>
          <p:cNvSpPr txBox="1">
            <a:spLocks noChangeArrowheads="1"/>
          </p:cNvSpPr>
          <p:nvPr/>
        </p:nvSpPr>
        <p:spPr bwMode="auto">
          <a:xfrm>
            <a:off x="2422531" y="2555875"/>
            <a:ext cx="184731" cy="369332"/>
          </a:xfrm>
          <a:prstGeom prst="rect">
            <a:avLst/>
          </a:prstGeom>
          <a:noFill/>
          <a:ln w="9525">
            <a:noFill/>
            <a:miter lim="800000"/>
            <a:headEnd/>
            <a:tailEnd/>
          </a:ln>
        </p:spPr>
        <p:txBody>
          <a:bodyPr wrap="none">
            <a:spAutoFit/>
          </a:bodyPr>
          <a:lstStyle/>
          <a:p>
            <a:endParaRPr lang="en-US" b="1" dirty="0"/>
          </a:p>
        </p:txBody>
      </p:sp>
      <p:sp>
        <p:nvSpPr>
          <p:cNvPr id="13315" name="Text Box 8"/>
          <p:cNvSpPr txBox="1">
            <a:spLocks noChangeArrowheads="1"/>
          </p:cNvSpPr>
          <p:nvPr/>
        </p:nvSpPr>
        <p:spPr bwMode="auto">
          <a:xfrm>
            <a:off x="533400" y="1371601"/>
            <a:ext cx="5791200" cy="1323439"/>
          </a:xfrm>
          <a:prstGeom prst="rect">
            <a:avLst/>
          </a:prstGeom>
          <a:noFill/>
          <a:ln w="9525">
            <a:noFill/>
            <a:miter lim="800000"/>
            <a:headEnd/>
            <a:tailEnd/>
          </a:ln>
        </p:spPr>
        <p:txBody>
          <a:bodyPr wrap="square">
            <a:spAutoFit/>
          </a:bodyPr>
          <a:lstStyle/>
          <a:p>
            <a:pPr algn="ctr"/>
            <a:r>
              <a:rPr lang="en-US" sz="1600" dirty="0" smtClean="0">
                <a:latin typeface="Georgia" pitchFamily="18" charset="0"/>
              </a:rPr>
              <a:t>Each client receives individualized case management that meets their needs to assist them on the road to self-sufficiency.  This fiscal year we assisted 26,882 individuals, consisting of 9,700 heads of household, 8,627 children  and 8,555 additional adults. </a:t>
            </a:r>
            <a:endParaRPr lang="en-US" sz="1600" dirty="0">
              <a:latin typeface="Georgia" pitchFamily="18" charset="0"/>
            </a:endParaRPr>
          </a:p>
        </p:txBody>
      </p:sp>
      <p:sp>
        <p:nvSpPr>
          <p:cNvPr id="15" name="Rectangle 14"/>
          <p:cNvSpPr/>
          <p:nvPr/>
        </p:nvSpPr>
        <p:spPr>
          <a:xfrm>
            <a:off x="1676400" y="304801"/>
            <a:ext cx="3429000" cy="954107"/>
          </a:xfrm>
          <a:prstGeom prst="rect">
            <a:avLst/>
          </a:prstGeom>
        </p:spPr>
        <p:txBody>
          <a:bodyPr wrap="square">
            <a:prstTxWarp prst="textDoubleWave1">
              <a:avLst/>
            </a:prstTxWarp>
            <a:spAutoFit/>
          </a:bodyPr>
          <a:lstStyle/>
          <a:p>
            <a:pPr algn="ctr">
              <a:defRPr/>
            </a:pPr>
            <a:r>
              <a:rPr lang="en-US" sz="2800" b="1" i="1" u="sng" dirty="0" smtClean="0">
                <a:ln w="10541" cmpd="sng">
                  <a:solidFill>
                    <a:srgbClr val="6600CC"/>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Kristen ITC" pitchFamily="66" charset="0"/>
              </a:rPr>
              <a:t> Distribution </a:t>
            </a:r>
            <a:r>
              <a:rPr lang="en-US" sz="2800" b="1" i="1" u="sng" dirty="0">
                <a:ln w="10541" cmpd="sng">
                  <a:solidFill>
                    <a:srgbClr val="6600CC"/>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Kristen ITC" pitchFamily="66" charset="0"/>
              </a:rPr>
              <a:t>Report</a:t>
            </a:r>
          </a:p>
        </p:txBody>
      </p:sp>
      <p:sp>
        <p:nvSpPr>
          <p:cNvPr id="4097" name="Rectangle 1"/>
          <p:cNvSpPr>
            <a:spLocks noChangeArrowheads="1"/>
          </p:cNvSpPr>
          <p:nvPr/>
        </p:nvSpPr>
        <p:spPr bwMode="auto">
          <a:xfrm>
            <a:off x="6"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 name="Object 13"/>
          <p:cNvGraphicFramePr>
            <a:graphicFrameLocks noGrp="1"/>
          </p:cNvGraphicFramePr>
          <p:nvPr>
            <p:ph idx="1"/>
          </p:nvPr>
        </p:nvGraphicFramePr>
        <p:xfrm>
          <a:off x="381000" y="3200400"/>
          <a:ext cx="6146800" cy="381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Object 13"/>
          <p:cNvGraphicFramePr>
            <a:graphicFrameLocks/>
          </p:cNvGraphicFramePr>
          <p:nvPr/>
        </p:nvGraphicFramePr>
        <p:xfrm>
          <a:off x="228600" y="3429000"/>
          <a:ext cx="6324600" cy="40995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95400"/>
            <a:ext cx="4800600" cy="838200"/>
          </a:xfrm>
        </p:spPr>
        <p:txBody>
          <a:bodyPr>
            <a:normAutofit fontScale="90000"/>
          </a:bodyPr>
          <a:lstStyle/>
          <a:p>
            <a:pPr algn="ctr"/>
            <a:r>
              <a:rPr lang="en-US" sz="1600" dirty="0" smtClean="0">
                <a:solidFill>
                  <a:schemeClr val="tx1"/>
                </a:solidFill>
                <a:effectLst/>
                <a:latin typeface="Castellar" pitchFamily="18" charset="0"/>
              </a:rPr>
              <a:t>Clients’ ethnicity show mild variations over the past years, although these fluctuations are not statistically significant.  Please see chart below for variations.</a:t>
            </a:r>
            <a:endParaRPr lang="en-US" sz="1600" dirty="0">
              <a:latin typeface="Castellar" pitchFamily="18" charset="0"/>
            </a:endParaRPr>
          </a:p>
        </p:txBody>
      </p:sp>
      <p:graphicFrame>
        <p:nvGraphicFramePr>
          <p:cNvPr id="4" name="Content Placeholder 3"/>
          <p:cNvGraphicFramePr>
            <a:graphicFrameLocks noGrp="1"/>
          </p:cNvGraphicFramePr>
          <p:nvPr>
            <p:ph idx="1"/>
          </p:nvPr>
        </p:nvGraphicFramePr>
        <p:xfrm>
          <a:off x="685800" y="5638800"/>
          <a:ext cx="61722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3810000" y="7848600"/>
            <a:ext cx="2057400" cy="369332"/>
          </a:xfrm>
          <a:prstGeom prst="rect">
            <a:avLst/>
          </a:prstGeom>
          <a:noFill/>
        </p:spPr>
        <p:txBody>
          <a:bodyPr wrap="square" rtlCol="0">
            <a:spAutoFit/>
          </a:bodyPr>
          <a:lstStyle/>
          <a:p>
            <a:endParaRPr lang="en-US" dirty="0"/>
          </a:p>
        </p:txBody>
      </p:sp>
      <p:sp>
        <p:nvSpPr>
          <p:cNvPr id="20" name="TextBox 19"/>
          <p:cNvSpPr txBox="1"/>
          <p:nvPr/>
        </p:nvSpPr>
        <p:spPr>
          <a:xfrm>
            <a:off x="0" y="1"/>
            <a:ext cx="6858000" cy="1200329"/>
          </a:xfrm>
          <a:prstGeom prst="rect">
            <a:avLst/>
          </a:prstGeom>
          <a:noFill/>
        </p:spPr>
        <p:txBody>
          <a:bodyPr wrap="square" rtlCol="0">
            <a:spAutoFit/>
          </a:bodyPr>
          <a:lstStyle/>
          <a:p>
            <a:pPr algn="ctr">
              <a:defRPr/>
            </a:pPr>
            <a:r>
              <a:rPr lang="en-US" sz="3600" b="1" i="1" u="sng" dirty="0" smtClean="0">
                <a:ln w="10541" cmpd="sng">
                  <a:solidFill>
                    <a:srgbClr val="6600CC"/>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radley Hand ITC" pitchFamily="66" charset="0"/>
              </a:rPr>
              <a:t>Client </a:t>
            </a:r>
          </a:p>
          <a:p>
            <a:pPr algn="ctr">
              <a:defRPr/>
            </a:pPr>
            <a:r>
              <a:rPr lang="en-US" sz="3600" b="1" i="1" u="sng" dirty="0" smtClean="0">
                <a:ln w="10541" cmpd="sng">
                  <a:solidFill>
                    <a:srgbClr val="6600CC"/>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radley Hand ITC" pitchFamily="66" charset="0"/>
              </a:rPr>
              <a:t>Ethnicity </a:t>
            </a:r>
            <a:endParaRPr lang="en-US" sz="3600" b="1" i="1" u="sng" dirty="0">
              <a:ln w="10541" cmpd="sng">
                <a:solidFill>
                  <a:srgbClr val="6600CC"/>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radley Hand ITC" pitchFamily="66" charset="0"/>
            </a:endParaRPr>
          </a:p>
        </p:txBody>
      </p:sp>
      <p:graphicFrame>
        <p:nvGraphicFramePr>
          <p:cNvPr id="8" name="Chart 7"/>
          <p:cNvGraphicFramePr/>
          <p:nvPr/>
        </p:nvGraphicFramePr>
        <p:xfrm>
          <a:off x="838200" y="2590800"/>
          <a:ext cx="61722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2788</TotalTime>
  <Words>1221</Words>
  <Application>Microsoft Office PowerPoint</Application>
  <PresentationFormat>On-screen Show (4:3)</PresentationFormat>
  <Paragraphs>215</Paragraphs>
  <Slides>12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Document</vt:lpstr>
      <vt:lpstr>Slide 1</vt:lpstr>
      <vt:lpstr>Slide 2</vt:lpstr>
      <vt:lpstr>Slide 3</vt:lpstr>
      <vt:lpstr>  </vt:lpstr>
      <vt:lpstr>  </vt:lpstr>
      <vt:lpstr>Slide 6</vt:lpstr>
      <vt:lpstr>Slide 7</vt:lpstr>
      <vt:lpstr>Slide 8</vt:lpstr>
      <vt:lpstr>Clients’ ethnicity show mild variations over the past years, although these fluctuations are not statistically significant.  Please see chart below for variations.</vt:lpstr>
      <vt:lpstr>Slide 10</vt:lpstr>
      <vt:lpstr>Gateway Community Outreach  Wish List </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GW-VOLUNTEER</dc:creator>
  <cp:lastModifiedBy>DENISE</cp:lastModifiedBy>
  <cp:revision>295</cp:revision>
  <dcterms:created xsi:type="dcterms:W3CDTF">2014-06-19T18:20:23Z</dcterms:created>
  <dcterms:modified xsi:type="dcterms:W3CDTF">2015-10-13T17:35:52Z</dcterms:modified>
</cp:coreProperties>
</file>